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85" r:id="rId1"/>
  </p:sldMasterIdLst>
  <p:notesMasterIdLst>
    <p:notesMasterId r:id="rId22"/>
  </p:notesMasterIdLst>
  <p:handoutMasterIdLst>
    <p:handoutMasterId r:id="rId23"/>
  </p:handoutMasterIdLst>
  <p:sldIdLst>
    <p:sldId id="256" r:id="rId2"/>
    <p:sldId id="273" r:id="rId3"/>
    <p:sldId id="259" r:id="rId4"/>
    <p:sldId id="258" r:id="rId5"/>
    <p:sldId id="257" r:id="rId6"/>
    <p:sldId id="260" r:id="rId7"/>
    <p:sldId id="275" r:id="rId8"/>
    <p:sldId id="261" r:id="rId9"/>
    <p:sldId id="262" r:id="rId10"/>
    <p:sldId id="263" r:id="rId11"/>
    <p:sldId id="264" r:id="rId12"/>
    <p:sldId id="265" r:id="rId13"/>
    <p:sldId id="267" r:id="rId14"/>
    <p:sldId id="266" r:id="rId15"/>
    <p:sldId id="268" r:id="rId16"/>
    <p:sldId id="269" r:id="rId17"/>
    <p:sldId id="274" r:id="rId18"/>
    <p:sldId id="276" r:id="rId19"/>
    <p:sldId id="271" r:id="rId20"/>
    <p:sldId id="27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U &amp; P U. patel </a:t>
            </a: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86D16C-8058-49E1-A10C-BBE50D7B91E4}" type="datetime1">
              <a:rPr lang="en-US" smtClean="0"/>
              <a:t>2/22/2018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9FD4B1-6617-48D0-AD55-47812E6E7CF5}" type="slidenum">
              <a:rPr lang="en-US" smtClean="0"/>
              <a:t>‹#›</a:t>
            </a:fld>
            <a:endParaRPr lang="en-US"/>
          </a:p>
        </p:txBody>
      </p:sp>
    </p:spTree>
    <p:extLst>
      <p:ext uri="{BB962C8B-B14F-4D97-AF65-F5344CB8AC3E}">
        <p14:creationId xmlns:p14="http://schemas.microsoft.com/office/powerpoint/2010/main" val="3313073099"/>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U &amp; P U. patel </a:t>
            </a: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259C74-C746-4A16-8F57-39D9C6D531D0}" type="datetime1">
              <a:rPr lang="en-US" smtClean="0"/>
              <a:t>2/22/2018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474DD7-F8B2-4319-9C0B-0850059BAB5F}" type="slidenum">
              <a:rPr lang="en-US" smtClean="0"/>
              <a:t>‹#›</a:t>
            </a:fld>
            <a:endParaRPr lang="en-US"/>
          </a:p>
        </p:txBody>
      </p:sp>
    </p:spTree>
    <p:extLst>
      <p:ext uri="{BB962C8B-B14F-4D97-AF65-F5344CB8AC3E}">
        <p14:creationId xmlns:p14="http://schemas.microsoft.com/office/powerpoint/2010/main" val="1857411696"/>
      </p:ext>
    </p:extLst>
  </p:cSld>
  <p:clrMap bg1="lt1" tx1="dk1" bg2="lt2" tx2="dk2" accent1="accent1" accent2="accent2" accent3="accent3" accent4="accent4" accent5="accent5" accent6="accent6" hlink="hlink" folHlink="folHlink"/>
  <p:hf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r>
              <a:rPr lang="en-US" smtClean="0"/>
              <a:t>U &amp; P U. patel </a:t>
            </a:r>
            <a:endParaRPr lang="en-US"/>
          </a:p>
        </p:txBody>
      </p:sp>
      <p:sp>
        <p:nvSpPr>
          <p:cNvPr id="5" name="Date Placeholder 4"/>
          <p:cNvSpPr>
            <a:spLocks noGrp="1"/>
          </p:cNvSpPr>
          <p:nvPr>
            <p:ph type="dt" idx="11"/>
          </p:nvPr>
        </p:nvSpPr>
        <p:spPr/>
        <p:txBody>
          <a:bodyPr/>
          <a:lstStyle/>
          <a:p>
            <a:fld id="{26EA0E11-F091-4EC3-A05B-049A3B0AB866}" type="datetime1">
              <a:rPr lang="en-US" smtClean="0"/>
              <a:t>2/22/2018</a:t>
            </a:fld>
            <a:endParaRPr lang="en-US"/>
          </a:p>
        </p:txBody>
      </p:sp>
      <p:sp>
        <p:nvSpPr>
          <p:cNvPr id="6" name="Slide Number Placeholder 5"/>
          <p:cNvSpPr>
            <a:spLocks noGrp="1"/>
          </p:cNvSpPr>
          <p:nvPr>
            <p:ph type="sldNum" sz="quarter" idx="12"/>
          </p:nvPr>
        </p:nvSpPr>
        <p:spPr/>
        <p:txBody>
          <a:bodyPr/>
          <a:lstStyle/>
          <a:p>
            <a:fld id="{76474DD7-F8B2-4319-9C0B-0850059BAB5F}" type="slidenum">
              <a:rPr lang="en-US" smtClean="0"/>
              <a:t>1</a:t>
            </a:fld>
            <a:endParaRPr lang="en-US"/>
          </a:p>
        </p:txBody>
      </p:sp>
    </p:spTree>
    <p:extLst>
      <p:ext uri="{BB962C8B-B14F-4D97-AF65-F5344CB8AC3E}">
        <p14:creationId xmlns:p14="http://schemas.microsoft.com/office/powerpoint/2010/main" val="3459125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2600" y="1619662"/>
            <a:ext cx="11264899" cy="2141199"/>
          </a:xfrm>
        </p:spPr>
        <p:txBody>
          <a:bodyPr anchor="t">
            <a:normAutofit/>
          </a:bodyPr>
          <a:lstStyle>
            <a:lvl1pPr algn="ctr">
              <a:defRPr sz="5000">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267200" y="4219856"/>
            <a:ext cx="3670852" cy="1655762"/>
          </a:xfrm>
        </p:spPr>
        <p:txBody>
          <a:bodyPr>
            <a:normAutofit/>
          </a:bodyPr>
          <a:lstStyle>
            <a:lvl1pPr marL="0" indent="0" algn="ctr">
              <a:buNone/>
              <a:defRPr sz="20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AFCECB8-7409-45D1-A1D0-725403C8E353}" type="datetime3">
              <a:rPr lang="en-US" smtClean="0"/>
              <a:t>22 February 2018</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userDrawn="1"/>
        </p:nvCxnSpPr>
        <p:spPr>
          <a:xfrm>
            <a:off x="457199" y="3990358"/>
            <a:ext cx="112903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0" y="9507"/>
            <a:ext cx="12168389" cy="492443"/>
          </a:xfrm>
          <a:prstGeom prst="rect">
            <a:avLst/>
          </a:prstGeom>
          <a:noFill/>
        </p:spPr>
        <p:txBody>
          <a:bodyPr wrap="square" rtlCol="0">
            <a:spAutoFit/>
          </a:bodyPr>
          <a:lstStyle/>
          <a:p>
            <a:pPr algn="l"/>
            <a:r>
              <a:rPr lang="en-US" sz="2500" dirty="0" smtClean="0">
                <a:latin typeface="Times New Roman" panose="02020603050405020304" pitchFamily="18" charset="0"/>
                <a:cs typeface="Times New Roman" panose="02020603050405020304" pitchFamily="18" charset="0"/>
              </a:rPr>
              <a:t>                          U &amp; P U. Patel</a:t>
            </a:r>
            <a:r>
              <a:rPr lang="en-US" sz="2500" baseline="0" dirty="0" smtClean="0">
                <a:latin typeface="Times New Roman" panose="02020603050405020304" pitchFamily="18" charset="0"/>
                <a:cs typeface="Times New Roman" panose="02020603050405020304" pitchFamily="18" charset="0"/>
              </a:rPr>
              <a:t> Department of Computer Engineering</a:t>
            </a:r>
          </a:p>
        </p:txBody>
      </p:sp>
      <p:cxnSp>
        <p:nvCxnSpPr>
          <p:cNvPr id="14" name="Straight Connector 13"/>
          <p:cNvCxnSpPr/>
          <p:nvPr userDrawn="1"/>
        </p:nvCxnSpPr>
        <p:spPr>
          <a:xfrm>
            <a:off x="469900" y="1390164"/>
            <a:ext cx="112903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29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DDC8B47-FE91-4F21-BD2F-678A84A3D1E8}" type="datetime3">
              <a:rPr lang="en-US" smtClean="0"/>
              <a:t>22 February 2018</a:t>
            </a:fld>
            <a:endParaRPr lang="en-US" dirty="0"/>
          </a:p>
        </p:txBody>
      </p:sp>
      <p:sp>
        <p:nvSpPr>
          <p:cNvPr id="5" name="Footer Placeholder 4"/>
          <p:cNvSpPr>
            <a:spLocks noGrp="1"/>
          </p:cNvSpPr>
          <p:nvPr>
            <p:ph type="ftr" sz="quarter" idx="11"/>
          </p:nvPr>
        </p:nvSpPr>
        <p:spPr/>
        <p:txBody>
          <a:bodyPr/>
          <a:lstStyle/>
          <a:p>
            <a:r>
              <a:rPr lang="en-US" smtClean="0"/>
              <a:t>U &amp; P U. Patel Department of Computer Engineering</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userDrawn="1"/>
        </p:nvCxnSpPr>
        <p:spPr>
          <a:xfrm>
            <a:off x="469900" y="1602206"/>
            <a:ext cx="112903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591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9900" y="1352551"/>
            <a:ext cx="112903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469900" y="4589463"/>
            <a:ext cx="112903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CA32613-5732-477F-BB27-014FEF1A2FFA}" type="datetime3">
              <a:rPr lang="en-US" smtClean="0"/>
              <a:t>22 February 2018</a:t>
            </a:fld>
            <a:endParaRPr lang="en-US" dirty="0"/>
          </a:p>
        </p:txBody>
      </p:sp>
      <p:sp>
        <p:nvSpPr>
          <p:cNvPr id="5" name="Footer Placeholder 4"/>
          <p:cNvSpPr>
            <a:spLocks noGrp="1"/>
          </p:cNvSpPr>
          <p:nvPr>
            <p:ph type="ftr" sz="quarter" idx="11"/>
          </p:nvPr>
        </p:nvSpPr>
        <p:spPr/>
        <p:txBody>
          <a:bodyPr/>
          <a:lstStyle/>
          <a:p>
            <a:r>
              <a:rPr lang="en-US" smtClean="0"/>
              <a:t>U &amp; P U. Patel Department of Computer Engineering</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userDrawn="1"/>
        </p:nvCxnSpPr>
        <p:spPr>
          <a:xfrm>
            <a:off x="469900" y="4398414"/>
            <a:ext cx="112903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463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69900" y="1691662"/>
            <a:ext cx="5533335" cy="47238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28522" y="1691660"/>
            <a:ext cx="5531678" cy="47238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6A3A535-AEA3-45AD-8E60-37AE3F407981}" type="datetime3">
              <a:rPr lang="en-US" smtClean="0"/>
              <a:t>22 February 2018</a:t>
            </a:fld>
            <a:endParaRPr lang="en-US" dirty="0"/>
          </a:p>
        </p:txBody>
      </p:sp>
      <p:sp>
        <p:nvSpPr>
          <p:cNvPr id="6" name="Footer Placeholder 5"/>
          <p:cNvSpPr>
            <a:spLocks noGrp="1"/>
          </p:cNvSpPr>
          <p:nvPr>
            <p:ph type="ftr" sz="quarter" idx="11"/>
          </p:nvPr>
        </p:nvSpPr>
        <p:spPr/>
        <p:txBody>
          <a:bodyPr/>
          <a:lstStyle/>
          <a:p>
            <a:r>
              <a:rPr lang="en-US" smtClean="0"/>
              <a:t>U &amp; P U. Patel Department of Computer Engineering</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0" name="Straight Connector 9"/>
          <p:cNvCxnSpPr/>
          <p:nvPr userDrawn="1"/>
        </p:nvCxnSpPr>
        <p:spPr>
          <a:xfrm>
            <a:off x="469900" y="1602206"/>
            <a:ext cx="112903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366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69900" y="2621159"/>
            <a:ext cx="5533335" cy="37943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28522" y="2621159"/>
            <a:ext cx="5531678" cy="37943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228C6A4-718D-4E29-9106-A708356872D1}" type="datetime3">
              <a:rPr lang="en-US" smtClean="0"/>
              <a:t>22 February 2018</a:t>
            </a:fld>
            <a:endParaRPr lang="en-US" dirty="0"/>
          </a:p>
        </p:txBody>
      </p:sp>
      <p:sp>
        <p:nvSpPr>
          <p:cNvPr id="6" name="Footer Placeholder 5"/>
          <p:cNvSpPr>
            <a:spLocks noGrp="1"/>
          </p:cNvSpPr>
          <p:nvPr>
            <p:ph type="ftr" sz="quarter" idx="11"/>
          </p:nvPr>
        </p:nvSpPr>
        <p:spPr/>
        <p:txBody>
          <a:bodyPr/>
          <a:lstStyle/>
          <a:p>
            <a:r>
              <a:rPr lang="en-US" smtClean="0"/>
              <a:t>U &amp; P U. Patel Department of Computer Engineering</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Text Placeholder 2"/>
          <p:cNvSpPr>
            <a:spLocks noGrp="1"/>
          </p:cNvSpPr>
          <p:nvPr>
            <p:ph type="body" idx="13"/>
          </p:nvPr>
        </p:nvSpPr>
        <p:spPr>
          <a:xfrm>
            <a:off x="469900" y="1719605"/>
            <a:ext cx="553333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2"/>
          <p:cNvSpPr>
            <a:spLocks noGrp="1"/>
          </p:cNvSpPr>
          <p:nvPr>
            <p:ph type="body" idx="14"/>
          </p:nvPr>
        </p:nvSpPr>
        <p:spPr>
          <a:xfrm>
            <a:off x="6226865" y="1719604"/>
            <a:ext cx="553333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12" name="Straight Connector 11"/>
          <p:cNvCxnSpPr/>
          <p:nvPr userDrawn="1"/>
        </p:nvCxnSpPr>
        <p:spPr>
          <a:xfrm>
            <a:off x="469900" y="1602206"/>
            <a:ext cx="112903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828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E93ACCD-3BBC-4AF7-92A2-921C3E9BBAA7}" type="datetime3">
              <a:rPr lang="en-US" smtClean="0"/>
              <a:t>22 February 2018</a:t>
            </a:fld>
            <a:endParaRPr lang="en-US" dirty="0"/>
          </a:p>
        </p:txBody>
      </p:sp>
      <p:sp>
        <p:nvSpPr>
          <p:cNvPr id="4" name="Footer Placeholder 3"/>
          <p:cNvSpPr>
            <a:spLocks noGrp="1"/>
          </p:cNvSpPr>
          <p:nvPr>
            <p:ph type="ftr" sz="quarter" idx="11"/>
          </p:nvPr>
        </p:nvSpPr>
        <p:spPr/>
        <p:txBody>
          <a:bodyPr/>
          <a:lstStyle/>
          <a:p>
            <a:r>
              <a:rPr lang="en-US" smtClean="0"/>
              <a:t>U &amp; P U. Patel Department of Computer Engineering</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userDrawn="1"/>
        </p:nvCxnSpPr>
        <p:spPr>
          <a:xfrm>
            <a:off x="469900" y="1602206"/>
            <a:ext cx="112903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029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E6B774-7964-4D34-9717-39D2EB621814}" type="datetime3">
              <a:rPr lang="en-US" smtClean="0"/>
              <a:t>22 February 2018</a:t>
            </a:fld>
            <a:endParaRPr lang="en-US" dirty="0"/>
          </a:p>
        </p:txBody>
      </p:sp>
      <p:sp>
        <p:nvSpPr>
          <p:cNvPr id="3" name="Footer Placeholder 2"/>
          <p:cNvSpPr>
            <a:spLocks noGrp="1"/>
          </p:cNvSpPr>
          <p:nvPr>
            <p:ph type="ftr" sz="quarter" idx="11"/>
          </p:nvPr>
        </p:nvSpPr>
        <p:spPr/>
        <p:txBody>
          <a:bodyPr/>
          <a:lstStyle/>
          <a:p>
            <a:r>
              <a:rPr lang="en-US" smtClean="0"/>
              <a:t>U &amp; P U. Patel Department of Computer Engineering</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71586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9900" y="711200"/>
            <a:ext cx="11290300" cy="8810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69900" y="1703664"/>
            <a:ext cx="11290300" cy="459111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 y="6466782"/>
            <a:ext cx="2743200" cy="365125"/>
          </a:xfrm>
          <a:prstGeom prst="rect">
            <a:avLst/>
          </a:prstGeom>
        </p:spPr>
        <p:txBody>
          <a:bodyPr vert="horz" lIns="91440" tIns="45720" rIns="91440" bIns="45720" rtlCol="0" anchor="ctr"/>
          <a:lstStyle>
            <a:lvl1pPr algn="l">
              <a:defRPr sz="1400">
                <a:solidFill>
                  <a:schemeClr val="bg1"/>
                </a:solidFill>
              </a:defRPr>
            </a:lvl1pPr>
          </a:lstStyle>
          <a:p>
            <a:fld id="{8796B1CD-C227-4F58-A5B7-5033F0EE5823}" type="datetime3">
              <a:rPr lang="en-US" smtClean="0"/>
              <a:t>22 February 2018</a:t>
            </a:fld>
            <a:endParaRPr lang="en-US" dirty="0"/>
          </a:p>
        </p:txBody>
      </p:sp>
      <p:sp>
        <p:nvSpPr>
          <p:cNvPr id="5" name="Footer Placeholder 4"/>
          <p:cNvSpPr>
            <a:spLocks noGrp="1"/>
          </p:cNvSpPr>
          <p:nvPr>
            <p:ph type="ftr" sz="quarter" idx="3"/>
          </p:nvPr>
        </p:nvSpPr>
        <p:spPr>
          <a:xfrm>
            <a:off x="2762250" y="6484244"/>
            <a:ext cx="6705599" cy="365125"/>
          </a:xfrm>
          <a:prstGeom prst="rect">
            <a:avLst/>
          </a:prstGeom>
        </p:spPr>
        <p:txBody>
          <a:bodyPr vert="horz" lIns="91440" tIns="45720" rIns="91440" bIns="45720" rtlCol="0" anchor="ctr"/>
          <a:lstStyle>
            <a:lvl1pPr algn="ctr">
              <a:defRPr sz="1400">
                <a:solidFill>
                  <a:schemeClr val="bg1"/>
                </a:solidFill>
              </a:defRPr>
            </a:lvl1pPr>
          </a:lstStyle>
          <a:p>
            <a:r>
              <a:rPr lang="en-US" smtClean="0"/>
              <a:t>U &amp; P U. Patel Department of Computer Engineering</a:t>
            </a:r>
            <a:endParaRPr lang="en-US" dirty="0"/>
          </a:p>
        </p:txBody>
      </p:sp>
      <p:sp>
        <p:nvSpPr>
          <p:cNvPr id="6" name="Slide Number Placeholder 5"/>
          <p:cNvSpPr>
            <a:spLocks noGrp="1"/>
          </p:cNvSpPr>
          <p:nvPr>
            <p:ph type="sldNum" sz="quarter" idx="4"/>
          </p:nvPr>
        </p:nvSpPr>
        <p:spPr>
          <a:xfrm>
            <a:off x="9425189" y="6492975"/>
            <a:ext cx="2743200" cy="365125"/>
          </a:xfrm>
          <a:prstGeom prst="rect">
            <a:avLst/>
          </a:prstGeom>
        </p:spPr>
        <p:txBody>
          <a:bodyPr vert="horz" lIns="91440" tIns="45720" rIns="91440" bIns="45720" rtlCol="0" anchor="ctr"/>
          <a:lstStyle>
            <a:lvl1pPr algn="r">
              <a:defRPr sz="1400" b="1">
                <a:solidFill>
                  <a:schemeClr val="bg1"/>
                </a:solidFill>
              </a:defRPr>
            </a:lvl1pPr>
          </a:lstStyle>
          <a:p>
            <a:fld id="{D57F1E4F-1CFF-5643-939E-217C01CDF565}" type="slidenum">
              <a:rPr lang="en-US" smtClean="0"/>
              <a:pPr/>
              <a:t>‹#›</a:t>
            </a:fld>
            <a:endParaRPr lang="en-US" dirty="0"/>
          </a:p>
        </p:txBody>
      </p:sp>
      <p:pic>
        <p:nvPicPr>
          <p:cNvPr id="8" name="Picture 7" descr="http://nptel.ac.in/LocalChapter/Assets/college_logo/304_logo.jpg"/>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6349"/>
            <a:ext cx="1298713" cy="6689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p:nvPr userDrawn="1"/>
        </p:nvPicPr>
        <p:blipFill>
          <a:blip r:embed="rId10">
            <a:extLst>
              <a:ext uri="{28A0092B-C50C-407E-A947-70E740481C1C}">
                <a14:useLocalDpi xmlns:a14="http://schemas.microsoft.com/office/drawing/2010/main" val="0"/>
              </a:ext>
            </a:extLst>
          </a:blip>
          <a:stretch>
            <a:fillRect/>
          </a:stretch>
        </p:blipFill>
        <p:spPr>
          <a:xfrm>
            <a:off x="9740362" y="53008"/>
            <a:ext cx="2398644" cy="546791"/>
          </a:xfrm>
          <a:prstGeom prst="rect">
            <a:avLst/>
          </a:prstGeom>
        </p:spPr>
      </p:pic>
      <p:pic>
        <p:nvPicPr>
          <p:cNvPr id="14" name="Picture 13"/>
          <p:cNvPicPr>
            <a:picLocks noChangeAspect="1"/>
          </p:cNvPicPr>
          <p:nvPr userDrawn="1"/>
        </p:nvPicPr>
        <p:blipFill>
          <a:blip r:embed="rId11"/>
          <a:stretch>
            <a:fillRect/>
          </a:stretch>
        </p:blipFill>
        <p:spPr>
          <a:xfrm>
            <a:off x="-18916" y="6466782"/>
            <a:ext cx="12201525" cy="400050"/>
          </a:xfrm>
          <a:prstGeom prst="rect">
            <a:avLst/>
          </a:prstGeom>
        </p:spPr>
      </p:pic>
    </p:spTree>
    <p:extLst>
      <p:ext uri="{BB962C8B-B14F-4D97-AF65-F5344CB8AC3E}">
        <p14:creationId xmlns:p14="http://schemas.microsoft.com/office/powerpoint/2010/main" val="4251854364"/>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3" r:id="rId5"/>
    <p:sldLayoutId id="2147483791" r:id="rId6"/>
    <p:sldLayoutId id="2147483792" r:id="rId7"/>
  </p:sldLayoutIdLst>
  <p:hf hdr="0"/>
  <p:txStyles>
    <p:titleStyle>
      <a:lvl1pPr algn="l" defTabSz="9144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codeproject.com/Questions/1169094/Crystal-report-in-Csharp-windows-application" TargetMode="External"/><Relationship Id="rId2" Type="http://schemas.openxmlformats.org/officeDocument/2006/relationships/hyperlink" Target="https://www.w3schools.com/w3css/w3css_modal.asp" TargetMode="External"/><Relationship Id="rId1" Type="http://schemas.openxmlformats.org/officeDocument/2006/relationships/slideLayout" Target="../slideLayouts/slideLayout2.xml"/><Relationship Id="rId4" Type="http://schemas.openxmlformats.org/officeDocument/2006/relationships/hyperlink" Target="http://azureknowledge.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69713" y="2078657"/>
            <a:ext cx="9365362" cy="1550035"/>
          </a:xfrm>
        </p:spPr>
        <p:txBody>
          <a:bodyPr/>
          <a:lstStyle/>
          <a:p>
            <a:r>
              <a:rPr lang="en-US" dirty="0" smtClean="0"/>
              <a:t>“Business Process Automation”</a:t>
            </a:r>
            <a:br>
              <a:rPr lang="en-US" dirty="0" smtClean="0"/>
            </a:br>
            <a:r>
              <a:rPr lang="en-US" dirty="0" smtClean="0"/>
              <a:t>(BPA)</a:t>
            </a:r>
            <a:endParaRPr lang="en-US" dirty="0"/>
          </a:p>
        </p:txBody>
      </p:sp>
      <p:sp>
        <p:nvSpPr>
          <p:cNvPr id="3" name="Subtitle 2"/>
          <p:cNvSpPr>
            <a:spLocks noGrp="1"/>
          </p:cNvSpPr>
          <p:nvPr>
            <p:ph type="subTitle" idx="1"/>
          </p:nvPr>
        </p:nvSpPr>
        <p:spPr/>
        <p:txBody>
          <a:bodyPr/>
          <a:lstStyle/>
          <a:p>
            <a:pPr algn="l"/>
            <a:r>
              <a:rPr lang="en-US" b="1" dirty="0">
                <a:solidFill>
                  <a:srgbClr val="0070C0"/>
                </a:solidFill>
              </a:rPr>
              <a:t>External Guide:</a:t>
            </a:r>
          </a:p>
          <a:p>
            <a:pPr algn="l"/>
            <a:r>
              <a:rPr lang="en-US" dirty="0" smtClean="0"/>
              <a:t>Mr. </a:t>
            </a:r>
            <a:r>
              <a:rPr lang="en-US" dirty="0" err="1" smtClean="0"/>
              <a:t>Nilesh</a:t>
            </a:r>
            <a:r>
              <a:rPr lang="en-US" dirty="0" smtClean="0"/>
              <a:t> Shah</a:t>
            </a:r>
          </a:p>
          <a:p>
            <a:pPr algn="l"/>
            <a:r>
              <a:rPr lang="en-IN" sz="1500" dirty="0" smtClean="0"/>
              <a:t>(Assistant </a:t>
            </a:r>
            <a:r>
              <a:rPr lang="en-IN" sz="1500" dirty="0"/>
              <a:t>Vice President, </a:t>
            </a:r>
            <a:r>
              <a:rPr lang="en-IN" sz="1500" dirty="0" smtClean="0"/>
              <a:t>Technology)</a:t>
            </a:r>
            <a:endParaRPr lang="en-US" sz="1500" dirty="0" smtClean="0"/>
          </a:p>
        </p:txBody>
      </p:sp>
      <p:sp>
        <p:nvSpPr>
          <p:cNvPr id="7" name="Subtitle 2"/>
          <p:cNvSpPr txBox="1">
            <a:spLocks/>
          </p:cNvSpPr>
          <p:nvPr/>
        </p:nvSpPr>
        <p:spPr>
          <a:xfrm>
            <a:off x="596348" y="4219856"/>
            <a:ext cx="3217940" cy="1655762"/>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0000"/>
              </a:lnSpc>
              <a:spcBef>
                <a:spcPts val="0"/>
              </a:spcBef>
            </a:pPr>
            <a:r>
              <a:rPr lang="en-US" b="1" dirty="0" smtClean="0">
                <a:solidFill>
                  <a:srgbClr val="0070C0"/>
                </a:solidFill>
              </a:rPr>
              <a:t>Internal Guide:</a:t>
            </a:r>
          </a:p>
          <a:p>
            <a:pPr algn="l">
              <a:lnSpc>
                <a:spcPct val="120000"/>
              </a:lnSpc>
              <a:spcBef>
                <a:spcPts val="0"/>
              </a:spcBef>
            </a:pPr>
            <a:r>
              <a:rPr lang="en-IN" dirty="0" err="1" smtClean="0"/>
              <a:t>Aniruddhkumar</a:t>
            </a:r>
            <a:r>
              <a:rPr lang="en-IN" dirty="0" smtClean="0"/>
              <a:t> </a:t>
            </a:r>
            <a:r>
              <a:rPr lang="en-IN" dirty="0"/>
              <a:t>G. </a:t>
            </a:r>
            <a:r>
              <a:rPr lang="en-IN" dirty="0" err="1" smtClean="0"/>
              <a:t>Fataniya</a:t>
            </a:r>
            <a:endParaRPr lang="en-IN" dirty="0" smtClean="0"/>
          </a:p>
          <a:p>
            <a:pPr algn="l">
              <a:lnSpc>
                <a:spcPct val="120000"/>
              </a:lnSpc>
              <a:spcBef>
                <a:spcPts val="0"/>
              </a:spcBef>
            </a:pPr>
            <a:r>
              <a:rPr lang="en-IN" sz="1600" dirty="0" smtClean="0"/>
              <a:t>(Assistant Professor)</a:t>
            </a:r>
          </a:p>
          <a:p>
            <a:pPr algn="l">
              <a:lnSpc>
                <a:spcPct val="120000"/>
              </a:lnSpc>
              <a:spcBef>
                <a:spcPts val="0"/>
              </a:spcBef>
            </a:pPr>
            <a:endParaRPr lang="en-IN" sz="1600" dirty="0"/>
          </a:p>
          <a:p>
            <a:pPr algn="l">
              <a:lnSpc>
                <a:spcPct val="120000"/>
              </a:lnSpc>
              <a:spcBef>
                <a:spcPts val="0"/>
              </a:spcBef>
            </a:pPr>
            <a:r>
              <a:rPr lang="en-US" dirty="0" err="1" smtClean="0"/>
              <a:t>Dipsi</a:t>
            </a:r>
            <a:r>
              <a:rPr lang="en-US" dirty="0" smtClean="0"/>
              <a:t> Dave</a:t>
            </a:r>
          </a:p>
          <a:p>
            <a:pPr algn="l">
              <a:lnSpc>
                <a:spcPct val="120000"/>
              </a:lnSpc>
              <a:spcBef>
                <a:spcPts val="0"/>
              </a:spcBef>
            </a:pPr>
            <a:r>
              <a:rPr lang="en-IN" sz="1600" dirty="0"/>
              <a:t>(Assistant Professor)</a:t>
            </a:r>
          </a:p>
          <a:p>
            <a:pPr algn="l">
              <a:lnSpc>
                <a:spcPct val="120000"/>
              </a:lnSpc>
              <a:spcBef>
                <a:spcPts val="0"/>
              </a:spcBef>
            </a:pPr>
            <a:endParaRPr lang="en-US" dirty="0" smtClean="0"/>
          </a:p>
        </p:txBody>
      </p:sp>
      <p:sp>
        <p:nvSpPr>
          <p:cNvPr id="8" name="Subtitle 2"/>
          <p:cNvSpPr txBox="1">
            <a:spLocks/>
          </p:cNvSpPr>
          <p:nvPr/>
        </p:nvSpPr>
        <p:spPr>
          <a:xfrm>
            <a:off x="8390964" y="4219856"/>
            <a:ext cx="3217939"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smtClean="0">
                <a:solidFill>
                  <a:srgbClr val="0070C0"/>
                </a:solidFill>
              </a:rPr>
              <a:t>Prepared by:</a:t>
            </a:r>
          </a:p>
          <a:p>
            <a:pPr algn="l"/>
            <a:r>
              <a:rPr lang="en-US" dirty="0" smtClean="0"/>
              <a:t>Varshkumar Patel (14CE107)</a:t>
            </a:r>
            <a:endParaRPr lang="en-US" dirty="0"/>
          </a:p>
          <a:p>
            <a:pPr algn="l"/>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601" y="1693250"/>
            <a:ext cx="1935442" cy="1935442"/>
          </a:xfrm>
          <a:prstGeom prst="rect">
            <a:avLst/>
          </a:prstGeom>
        </p:spPr>
      </p:pic>
    </p:spTree>
    <p:extLst>
      <p:ext uri="{BB962C8B-B14F-4D97-AF65-F5344CB8AC3E}">
        <p14:creationId xmlns:p14="http://schemas.microsoft.com/office/powerpoint/2010/main" val="12341322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Functional Requirements*</a:t>
            </a:r>
            <a:endParaRPr lang="en-IN" dirty="0"/>
          </a:p>
        </p:txBody>
      </p:sp>
      <p:sp>
        <p:nvSpPr>
          <p:cNvPr id="3" name="Content Placeholder 2"/>
          <p:cNvSpPr>
            <a:spLocks noGrp="1"/>
          </p:cNvSpPr>
          <p:nvPr>
            <p:ph idx="1"/>
          </p:nvPr>
        </p:nvSpPr>
        <p:spPr>
          <a:xfrm>
            <a:off x="469900" y="1828800"/>
            <a:ext cx="11290300" cy="4250028"/>
          </a:xfrm>
        </p:spPr>
        <p:txBody>
          <a:bodyPr>
            <a:normAutofit fontScale="92500" lnSpcReduction="20000"/>
          </a:bodyPr>
          <a:lstStyle/>
          <a:p>
            <a:r>
              <a:rPr lang="en-IN" dirty="0" smtClean="0"/>
              <a:t>New Project Entry.</a:t>
            </a:r>
          </a:p>
          <a:p>
            <a:r>
              <a:rPr lang="en-IN" dirty="0" smtClean="0"/>
              <a:t>Daily Work Entry.</a:t>
            </a:r>
          </a:p>
          <a:p>
            <a:pPr lvl="1"/>
            <a:r>
              <a:rPr lang="en-IN" dirty="0" smtClean="0"/>
              <a:t>By Employee ID</a:t>
            </a:r>
          </a:p>
          <a:p>
            <a:pPr lvl="1"/>
            <a:r>
              <a:rPr lang="en-IN" dirty="0" smtClean="0"/>
              <a:t>Per Project ID</a:t>
            </a:r>
          </a:p>
          <a:p>
            <a:r>
              <a:rPr lang="en-IN" dirty="0" smtClean="0"/>
              <a:t>New Project Details.</a:t>
            </a:r>
          </a:p>
          <a:p>
            <a:pPr lvl="1"/>
            <a:r>
              <a:rPr lang="en-IN" dirty="0" smtClean="0"/>
              <a:t>If not only present.</a:t>
            </a:r>
          </a:p>
          <a:p>
            <a:r>
              <a:rPr lang="en-IN" dirty="0" smtClean="0"/>
              <a:t>Excel 2 DB.</a:t>
            </a:r>
          </a:p>
          <a:p>
            <a:pPr lvl="1"/>
            <a:r>
              <a:rPr lang="en-IN" dirty="0" smtClean="0"/>
              <a:t>Connection String.</a:t>
            </a:r>
          </a:p>
          <a:p>
            <a:pPr lvl="1"/>
            <a:r>
              <a:rPr lang="en-IN" dirty="0" smtClean="0"/>
              <a:t>Sheet name in Excel file.</a:t>
            </a:r>
          </a:p>
          <a:p>
            <a:pPr lvl="1"/>
            <a:r>
              <a:rPr lang="en-IN" dirty="0" smtClean="0"/>
              <a:t>Database name to enter to.</a:t>
            </a:r>
          </a:p>
          <a:p>
            <a:r>
              <a:rPr lang="en-IN" dirty="0" smtClean="0"/>
              <a:t>Report Generation.</a:t>
            </a:r>
            <a:endParaRPr lang="en-IN" dirty="0"/>
          </a:p>
          <a:p>
            <a:pPr lvl="1"/>
            <a:r>
              <a:rPr lang="en-IN" dirty="0" smtClean="0"/>
              <a:t>21 different types of report on real time basis.</a:t>
            </a:r>
            <a:endParaRPr lang="en-IN" dirty="0"/>
          </a:p>
        </p:txBody>
      </p:sp>
      <p:sp>
        <p:nvSpPr>
          <p:cNvPr id="4" name="Date Placeholder 3"/>
          <p:cNvSpPr>
            <a:spLocks noGrp="1"/>
          </p:cNvSpPr>
          <p:nvPr>
            <p:ph type="dt" sz="half" idx="10"/>
          </p:nvPr>
        </p:nvSpPr>
        <p:spPr/>
        <p:txBody>
          <a:bodyPr/>
          <a:lstStyle/>
          <a:p>
            <a:fld id="{8E4A2902-69A8-4300-B3EC-9067288E8450}" type="datetime3">
              <a:rPr lang="en-US" smtClean="0"/>
              <a:t>22 February 2018</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10</a:t>
            </a:fld>
            <a:endParaRPr lang="en-US" dirty="0"/>
          </a:p>
        </p:txBody>
      </p:sp>
      <p:sp>
        <p:nvSpPr>
          <p:cNvPr id="7" name="TextBox 6"/>
          <p:cNvSpPr txBox="1"/>
          <p:nvPr/>
        </p:nvSpPr>
        <p:spPr>
          <a:xfrm>
            <a:off x="1" y="6181696"/>
            <a:ext cx="3877985" cy="276999"/>
          </a:xfrm>
          <a:prstGeom prst="rect">
            <a:avLst/>
          </a:prstGeom>
          <a:noFill/>
        </p:spPr>
        <p:txBody>
          <a:bodyPr wrap="none" rtlCol="0">
            <a:spAutoFit/>
          </a:bodyPr>
          <a:lstStyle/>
          <a:p>
            <a:pPr marL="0" lvl="1"/>
            <a:r>
              <a:rPr lang="en-IN" sz="1200" dirty="0">
                <a:latin typeface="Arial" panose="020B0604020202020204" pitchFamily="34" charset="0"/>
                <a:cs typeface="Arial" panose="020B0604020202020204" pitchFamily="34" charset="0"/>
              </a:rPr>
              <a:t>*New Modules may add up further as per requirement</a:t>
            </a:r>
            <a:r>
              <a:rPr lang="en-IN" sz="1200" dirty="0" smtClean="0">
                <a:latin typeface="Arial" panose="020B0604020202020204" pitchFamily="34" charset="0"/>
                <a:cs typeface="Arial" panose="020B0604020202020204" pitchFamily="34" charset="0"/>
              </a:rPr>
              <a:t>.</a:t>
            </a:r>
            <a:endParaRPr lang="en-IN" sz="1200" dirty="0">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r>
              <a:rPr lang="en-US" smtClean="0"/>
              <a:t>U &amp; P U. Patel Department of Computer Engineering</a:t>
            </a:r>
            <a:endParaRPr lang="en-US" dirty="0"/>
          </a:p>
        </p:txBody>
      </p:sp>
    </p:spTree>
    <p:extLst>
      <p:ext uri="{BB962C8B-B14F-4D97-AF65-F5344CB8AC3E}">
        <p14:creationId xmlns:p14="http://schemas.microsoft.com/office/powerpoint/2010/main" val="22703253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Non - Functional Requirements</a:t>
            </a:r>
            <a:endParaRPr lang="en-IN" dirty="0"/>
          </a:p>
        </p:txBody>
      </p:sp>
      <p:sp>
        <p:nvSpPr>
          <p:cNvPr id="3" name="Content Placeholder 2"/>
          <p:cNvSpPr>
            <a:spLocks noGrp="1"/>
          </p:cNvSpPr>
          <p:nvPr>
            <p:ph idx="1"/>
          </p:nvPr>
        </p:nvSpPr>
        <p:spPr/>
        <p:txBody>
          <a:bodyPr/>
          <a:lstStyle/>
          <a:p>
            <a:r>
              <a:rPr lang="en-IN" dirty="0" smtClean="0"/>
              <a:t>Reliability.</a:t>
            </a:r>
          </a:p>
          <a:p>
            <a:r>
              <a:rPr lang="en-IN" dirty="0" smtClean="0"/>
              <a:t>Efficiency.</a:t>
            </a:r>
          </a:p>
          <a:p>
            <a:r>
              <a:rPr lang="en-IN" dirty="0" smtClean="0"/>
              <a:t>Security.</a:t>
            </a:r>
          </a:p>
          <a:p>
            <a:r>
              <a:rPr lang="en-IN" dirty="0" smtClean="0"/>
              <a:t>Availability.</a:t>
            </a:r>
          </a:p>
          <a:p>
            <a:r>
              <a:rPr lang="en-IN" dirty="0" smtClean="0"/>
              <a:t>Portability.</a:t>
            </a:r>
            <a:endParaRPr lang="en-IN" dirty="0"/>
          </a:p>
        </p:txBody>
      </p:sp>
      <p:sp>
        <p:nvSpPr>
          <p:cNvPr id="4" name="Date Placeholder 3"/>
          <p:cNvSpPr>
            <a:spLocks noGrp="1"/>
          </p:cNvSpPr>
          <p:nvPr>
            <p:ph type="dt" sz="half" idx="10"/>
          </p:nvPr>
        </p:nvSpPr>
        <p:spPr/>
        <p:txBody>
          <a:bodyPr/>
          <a:lstStyle/>
          <a:p>
            <a:fld id="{8C8AC392-9885-489A-8160-C9840F1A350F}" type="datetime3">
              <a:rPr lang="en-US" smtClean="0"/>
              <a:t>22 February 2018</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11</a:t>
            </a:fld>
            <a:endParaRPr lang="en-US" dirty="0"/>
          </a:p>
        </p:txBody>
      </p:sp>
      <p:sp>
        <p:nvSpPr>
          <p:cNvPr id="7" name="Footer Placeholder 6"/>
          <p:cNvSpPr>
            <a:spLocks noGrp="1"/>
          </p:cNvSpPr>
          <p:nvPr>
            <p:ph type="ftr" sz="quarter" idx="11"/>
          </p:nvPr>
        </p:nvSpPr>
        <p:spPr/>
        <p:txBody>
          <a:bodyPr/>
          <a:lstStyle/>
          <a:p>
            <a:r>
              <a:rPr lang="en-US" smtClean="0"/>
              <a:t>U &amp; P U. Patel Department of Computer Engineering</a:t>
            </a:r>
            <a:endParaRPr lang="en-US" dirty="0"/>
          </a:p>
        </p:txBody>
      </p:sp>
    </p:spTree>
    <p:extLst>
      <p:ext uri="{BB962C8B-B14F-4D97-AF65-F5344CB8AC3E}">
        <p14:creationId xmlns:p14="http://schemas.microsoft.com/office/powerpoint/2010/main" val="18642745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 Case* </a:t>
            </a:r>
            <a:endParaRPr lang="en-IN" dirty="0"/>
          </a:p>
        </p:txBody>
      </p:sp>
      <p:sp>
        <p:nvSpPr>
          <p:cNvPr id="4" name="Date Placeholder 3"/>
          <p:cNvSpPr>
            <a:spLocks noGrp="1"/>
          </p:cNvSpPr>
          <p:nvPr>
            <p:ph type="dt" sz="half" idx="10"/>
          </p:nvPr>
        </p:nvSpPr>
        <p:spPr/>
        <p:txBody>
          <a:bodyPr/>
          <a:lstStyle/>
          <a:p>
            <a:fld id="{BEC8ED1A-829E-4C1B-8490-0B1B73F89703}" type="datetime3">
              <a:rPr lang="en-US" smtClean="0"/>
              <a:t>22 February 2018</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12</a:t>
            </a:fld>
            <a:endParaRPr lang="en-US" dirty="0"/>
          </a:p>
        </p:txBody>
      </p:sp>
      <p:sp>
        <p:nvSpPr>
          <p:cNvPr id="10" name="TextBox 9"/>
          <p:cNvSpPr txBox="1"/>
          <p:nvPr/>
        </p:nvSpPr>
        <p:spPr>
          <a:xfrm>
            <a:off x="1" y="6181696"/>
            <a:ext cx="3877985" cy="276999"/>
          </a:xfrm>
          <a:prstGeom prst="rect">
            <a:avLst/>
          </a:prstGeom>
          <a:noFill/>
        </p:spPr>
        <p:txBody>
          <a:bodyPr wrap="none" rtlCol="0">
            <a:spAutoFit/>
          </a:bodyPr>
          <a:lstStyle/>
          <a:p>
            <a:pPr marL="0" lvl="1"/>
            <a:r>
              <a:rPr lang="en-IN" sz="1200" dirty="0">
                <a:latin typeface="Arial" panose="020B0604020202020204" pitchFamily="34" charset="0"/>
                <a:cs typeface="Arial" panose="020B0604020202020204" pitchFamily="34" charset="0"/>
              </a:rPr>
              <a:t>*New Modules may add up further as per requirement</a:t>
            </a:r>
            <a:r>
              <a:rPr lang="en-IN" sz="1200" dirty="0" smtClean="0">
                <a:latin typeface="Arial" panose="020B0604020202020204" pitchFamily="34" charset="0"/>
                <a:cs typeface="Arial" panose="020B0604020202020204" pitchFamily="34" charset="0"/>
              </a:rPr>
              <a:t>.</a:t>
            </a:r>
            <a:endParaRPr lang="en-IN" sz="1200" dirty="0">
              <a:latin typeface="Arial" panose="020B0604020202020204" pitchFamily="34" charset="0"/>
              <a:cs typeface="Arial" panose="020B0604020202020204" pitchFamily="34"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4743" y="1703388"/>
            <a:ext cx="4000614" cy="4591050"/>
          </a:xfrm>
        </p:spPr>
      </p:pic>
      <p:sp>
        <p:nvSpPr>
          <p:cNvPr id="3" name="Footer Placeholder 2"/>
          <p:cNvSpPr>
            <a:spLocks noGrp="1"/>
          </p:cNvSpPr>
          <p:nvPr>
            <p:ph type="ftr" sz="quarter" idx="11"/>
          </p:nvPr>
        </p:nvSpPr>
        <p:spPr/>
        <p:txBody>
          <a:bodyPr/>
          <a:lstStyle/>
          <a:p>
            <a:r>
              <a:rPr lang="en-US" smtClean="0"/>
              <a:t>U &amp; P U. Patel Department of Computer Engineering</a:t>
            </a:r>
            <a:endParaRPr lang="en-US" dirty="0"/>
          </a:p>
        </p:txBody>
      </p:sp>
    </p:spTree>
    <p:extLst>
      <p:ext uri="{BB962C8B-B14F-4D97-AF65-F5344CB8AC3E}">
        <p14:creationId xmlns:p14="http://schemas.microsoft.com/office/powerpoint/2010/main" val="33631282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Class </a:t>
            </a:r>
            <a:r>
              <a:rPr lang="en-IN" dirty="0" smtClean="0"/>
              <a:t>Diagram* </a:t>
            </a:r>
            <a:r>
              <a:rPr lang="en-IN" sz="2000" dirty="0" smtClean="0"/>
              <a:t>Shortened</a:t>
            </a:r>
            <a:endParaRPr lang="en-IN" sz="2000"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014" y="1812390"/>
            <a:ext cx="11834975" cy="4027992"/>
          </a:xfrm>
          <a:prstGeom prst="rect">
            <a:avLst/>
          </a:prstGeom>
        </p:spPr>
      </p:pic>
      <p:sp>
        <p:nvSpPr>
          <p:cNvPr id="4" name="Date Placeholder 3"/>
          <p:cNvSpPr>
            <a:spLocks noGrp="1"/>
          </p:cNvSpPr>
          <p:nvPr>
            <p:ph type="dt" sz="half" idx="10"/>
          </p:nvPr>
        </p:nvSpPr>
        <p:spPr/>
        <p:txBody>
          <a:bodyPr/>
          <a:lstStyle/>
          <a:p>
            <a:fld id="{C746C008-FC87-455B-B737-7EE0D26D3CA7}" type="datetime3">
              <a:rPr lang="en-US" smtClean="0"/>
              <a:t>22 February 2018</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13</a:t>
            </a:fld>
            <a:endParaRPr lang="en-US" dirty="0"/>
          </a:p>
        </p:txBody>
      </p:sp>
      <p:sp>
        <p:nvSpPr>
          <p:cNvPr id="8" name="TextBox 7"/>
          <p:cNvSpPr txBox="1"/>
          <p:nvPr/>
        </p:nvSpPr>
        <p:spPr>
          <a:xfrm>
            <a:off x="1" y="6181696"/>
            <a:ext cx="3877985" cy="276999"/>
          </a:xfrm>
          <a:prstGeom prst="rect">
            <a:avLst/>
          </a:prstGeom>
          <a:noFill/>
        </p:spPr>
        <p:txBody>
          <a:bodyPr wrap="none" rtlCol="0">
            <a:spAutoFit/>
          </a:bodyPr>
          <a:lstStyle/>
          <a:p>
            <a:pPr marL="0" lvl="1"/>
            <a:r>
              <a:rPr lang="en-IN" sz="1200" dirty="0">
                <a:latin typeface="Arial" panose="020B0604020202020204" pitchFamily="34" charset="0"/>
                <a:cs typeface="Arial" panose="020B0604020202020204" pitchFamily="34" charset="0"/>
              </a:rPr>
              <a:t>*New Modules may add up further as per requirement</a:t>
            </a:r>
            <a:r>
              <a:rPr lang="en-IN" sz="1200" dirty="0" smtClean="0">
                <a:latin typeface="Arial" panose="020B0604020202020204" pitchFamily="34" charset="0"/>
                <a:cs typeface="Arial" panose="020B0604020202020204" pitchFamily="34" charset="0"/>
              </a:rPr>
              <a:t>.</a:t>
            </a:r>
            <a:endParaRPr lang="en-IN" sz="1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smtClean="0"/>
              <a:t>U &amp; P U. Patel Department of Computer Engineering</a:t>
            </a:r>
            <a:endParaRPr lang="en-US" dirty="0"/>
          </a:p>
        </p:txBody>
      </p:sp>
    </p:spTree>
    <p:extLst>
      <p:ext uri="{BB962C8B-B14F-4D97-AF65-F5344CB8AC3E}">
        <p14:creationId xmlns:p14="http://schemas.microsoft.com/office/powerpoint/2010/main" val="23258601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Class </a:t>
            </a:r>
            <a:r>
              <a:rPr lang="en-IN" dirty="0" smtClean="0"/>
              <a:t>Diagram* </a:t>
            </a:r>
            <a:r>
              <a:rPr lang="en-IN" sz="2000" dirty="0" smtClean="0"/>
              <a:t>Extended</a:t>
            </a:r>
            <a:endParaRPr lang="en-IN" sz="2000"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8448" y="1740123"/>
            <a:ext cx="4444198" cy="4609206"/>
          </a:xfrm>
          <a:prstGeom prst="rect">
            <a:avLst/>
          </a:prstGeom>
        </p:spPr>
      </p:pic>
      <p:sp>
        <p:nvSpPr>
          <p:cNvPr id="4" name="Date Placeholder 3"/>
          <p:cNvSpPr>
            <a:spLocks noGrp="1"/>
          </p:cNvSpPr>
          <p:nvPr>
            <p:ph type="dt" sz="half" idx="10"/>
          </p:nvPr>
        </p:nvSpPr>
        <p:spPr/>
        <p:txBody>
          <a:bodyPr/>
          <a:lstStyle/>
          <a:p>
            <a:fld id="{951D6075-02CD-4134-9C5B-3A6FD2E1A2BD}" type="datetime3">
              <a:rPr lang="en-US" smtClean="0"/>
              <a:t>22 February 2018</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14</a:t>
            </a:fld>
            <a:endParaRPr lang="en-US" dirty="0"/>
          </a:p>
        </p:txBody>
      </p:sp>
      <p:sp>
        <p:nvSpPr>
          <p:cNvPr id="8" name="TextBox 7"/>
          <p:cNvSpPr txBox="1"/>
          <p:nvPr/>
        </p:nvSpPr>
        <p:spPr>
          <a:xfrm>
            <a:off x="1" y="6181696"/>
            <a:ext cx="3877985" cy="276999"/>
          </a:xfrm>
          <a:prstGeom prst="rect">
            <a:avLst/>
          </a:prstGeom>
          <a:noFill/>
        </p:spPr>
        <p:txBody>
          <a:bodyPr wrap="none" rtlCol="0">
            <a:spAutoFit/>
          </a:bodyPr>
          <a:lstStyle/>
          <a:p>
            <a:pPr marL="0" lvl="1"/>
            <a:r>
              <a:rPr lang="en-IN" sz="1200" dirty="0">
                <a:latin typeface="Arial" panose="020B0604020202020204" pitchFamily="34" charset="0"/>
                <a:cs typeface="Arial" panose="020B0604020202020204" pitchFamily="34" charset="0"/>
              </a:rPr>
              <a:t>*New Modules may add up further as per requirement</a:t>
            </a:r>
            <a:r>
              <a:rPr lang="en-IN" sz="1200" dirty="0" smtClean="0">
                <a:latin typeface="Arial" panose="020B0604020202020204" pitchFamily="34" charset="0"/>
                <a:cs typeface="Arial" panose="020B0604020202020204" pitchFamily="34" charset="0"/>
              </a:rPr>
              <a:t>.</a:t>
            </a:r>
            <a:endParaRPr lang="en-IN" sz="1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smtClean="0"/>
              <a:t>U &amp; P U. Patel Department of Computer Engineering</a:t>
            </a:r>
            <a:endParaRPr lang="en-US" dirty="0"/>
          </a:p>
        </p:txBody>
      </p:sp>
    </p:spTree>
    <p:extLst>
      <p:ext uri="{BB962C8B-B14F-4D97-AF65-F5344CB8AC3E}">
        <p14:creationId xmlns:p14="http://schemas.microsoft.com/office/powerpoint/2010/main" val="12767099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711201"/>
            <a:ext cx="11290300" cy="750820"/>
          </a:xfrm>
        </p:spPr>
        <p:txBody>
          <a:bodyPr>
            <a:normAutofit/>
          </a:bodyPr>
          <a:lstStyle/>
          <a:p>
            <a:r>
              <a:rPr lang="en-IN" dirty="0"/>
              <a:t>Activity </a:t>
            </a:r>
            <a:r>
              <a:rPr lang="en-IN" dirty="0" smtClean="0"/>
              <a:t>Diagram*</a:t>
            </a:r>
            <a:endParaRPr lang="en-IN"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2074" y="1656117"/>
            <a:ext cx="6065949" cy="4664078"/>
          </a:xfrm>
          <a:prstGeom prst="rect">
            <a:avLst/>
          </a:prstGeom>
        </p:spPr>
      </p:pic>
      <p:sp>
        <p:nvSpPr>
          <p:cNvPr id="4" name="Date Placeholder 3"/>
          <p:cNvSpPr>
            <a:spLocks noGrp="1"/>
          </p:cNvSpPr>
          <p:nvPr>
            <p:ph type="dt" sz="half" idx="10"/>
          </p:nvPr>
        </p:nvSpPr>
        <p:spPr/>
        <p:txBody>
          <a:bodyPr/>
          <a:lstStyle/>
          <a:p>
            <a:fld id="{95A0D111-8299-48BF-99C1-AD246AA2C37F}" type="datetime3">
              <a:rPr lang="en-US" smtClean="0"/>
              <a:t>22 February 2018</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15</a:t>
            </a:fld>
            <a:endParaRPr lang="en-US" dirty="0"/>
          </a:p>
        </p:txBody>
      </p:sp>
      <p:sp>
        <p:nvSpPr>
          <p:cNvPr id="9" name="TextBox 8"/>
          <p:cNvSpPr txBox="1"/>
          <p:nvPr/>
        </p:nvSpPr>
        <p:spPr>
          <a:xfrm>
            <a:off x="1" y="6181696"/>
            <a:ext cx="3877985" cy="276999"/>
          </a:xfrm>
          <a:prstGeom prst="rect">
            <a:avLst/>
          </a:prstGeom>
          <a:noFill/>
        </p:spPr>
        <p:txBody>
          <a:bodyPr wrap="none" rtlCol="0">
            <a:spAutoFit/>
          </a:bodyPr>
          <a:lstStyle/>
          <a:p>
            <a:pPr marL="0" lvl="1"/>
            <a:r>
              <a:rPr lang="en-IN" sz="1200" dirty="0">
                <a:latin typeface="Arial" panose="020B0604020202020204" pitchFamily="34" charset="0"/>
                <a:cs typeface="Arial" panose="020B0604020202020204" pitchFamily="34" charset="0"/>
              </a:rPr>
              <a:t>*New Modules may add up further as per requirement</a:t>
            </a:r>
            <a:r>
              <a:rPr lang="en-IN" sz="1200" dirty="0" smtClean="0">
                <a:latin typeface="Arial" panose="020B0604020202020204" pitchFamily="34" charset="0"/>
                <a:cs typeface="Arial" panose="020B0604020202020204" pitchFamily="34" charset="0"/>
              </a:rPr>
              <a:t>.</a:t>
            </a:r>
            <a:endParaRPr lang="en-IN" sz="1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smtClean="0"/>
              <a:t>U &amp; P U. Patel Department of Computer Engineering</a:t>
            </a:r>
            <a:endParaRPr lang="en-US" dirty="0"/>
          </a:p>
        </p:txBody>
      </p:sp>
    </p:spTree>
    <p:extLst>
      <p:ext uri="{BB962C8B-B14F-4D97-AF65-F5344CB8AC3E}">
        <p14:creationId xmlns:p14="http://schemas.microsoft.com/office/powerpoint/2010/main" val="13224828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ER Diagram* </a:t>
            </a:r>
            <a:r>
              <a:rPr lang="en-IN" sz="2000" dirty="0"/>
              <a:t>Shortened</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8490" y="2355621"/>
            <a:ext cx="9993120" cy="3286584"/>
          </a:xfrm>
        </p:spPr>
      </p:pic>
      <p:sp>
        <p:nvSpPr>
          <p:cNvPr id="4" name="Date Placeholder 3"/>
          <p:cNvSpPr>
            <a:spLocks noGrp="1"/>
          </p:cNvSpPr>
          <p:nvPr>
            <p:ph type="dt" sz="half" idx="10"/>
          </p:nvPr>
        </p:nvSpPr>
        <p:spPr/>
        <p:txBody>
          <a:bodyPr/>
          <a:lstStyle/>
          <a:p>
            <a:fld id="{74B6729B-FD2A-4BF2-A32D-590207AEF3C5}" type="datetime3">
              <a:rPr lang="en-US" smtClean="0"/>
              <a:t>22 February 2018</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16</a:t>
            </a:fld>
            <a:endParaRPr lang="en-US" dirty="0"/>
          </a:p>
        </p:txBody>
      </p:sp>
      <p:sp>
        <p:nvSpPr>
          <p:cNvPr id="8" name="TextBox 7"/>
          <p:cNvSpPr txBox="1"/>
          <p:nvPr/>
        </p:nvSpPr>
        <p:spPr>
          <a:xfrm>
            <a:off x="1" y="6181696"/>
            <a:ext cx="3877985" cy="276999"/>
          </a:xfrm>
          <a:prstGeom prst="rect">
            <a:avLst/>
          </a:prstGeom>
          <a:noFill/>
        </p:spPr>
        <p:txBody>
          <a:bodyPr wrap="none" rtlCol="0">
            <a:spAutoFit/>
          </a:bodyPr>
          <a:lstStyle/>
          <a:p>
            <a:pPr marL="0" lvl="1"/>
            <a:r>
              <a:rPr lang="en-IN" sz="1200" dirty="0">
                <a:latin typeface="Arial" panose="020B0604020202020204" pitchFamily="34" charset="0"/>
                <a:cs typeface="Arial" panose="020B0604020202020204" pitchFamily="34" charset="0"/>
              </a:rPr>
              <a:t>*New Modules may add up further as per requirement</a:t>
            </a:r>
            <a:r>
              <a:rPr lang="en-IN" sz="1200" dirty="0" smtClean="0">
                <a:latin typeface="Arial" panose="020B0604020202020204" pitchFamily="34" charset="0"/>
                <a:cs typeface="Arial" panose="020B0604020202020204" pitchFamily="34" charset="0"/>
              </a:rPr>
              <a:t>.</a:t>
            </a:r>
            <a:endParaRPr lang="en-IN" sz="1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smtClean="0"/>
              <a:t>U &amp; P U. Patel Department of Computer Engineering</a:t>
            </a:r>
            <a:endParaRPr lang="en-US" dirty="0"/>
          </a:p>
        </p:txBody>
      </p:sp>
    </p:spTree>
    <p:extLst>
      <p:ext uri="{BB962C8B-B14F-4D97-AF65-F5344CB8AC3E}">
        <p14:creationId xmlns:p14="http://schemas.microsoft.com/office/powerpoint/2010/main" val="21871452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ER Diagram* </a:t>
            </a:r>
            <a:r>
              <a:rPr lang="en-IN" sz="2000" dirty="0" smtClean="0"/>
              <a:t>Extended</a:t>
            </a:r>
            <a:endParaRPr lang="en-IN" sz="2000"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02231" y="1703387"/>
            <a:ext cx="3125093" cy="4741963"/>
          </a:xfrm>
        </p:spPr>
      </p:pic>
      <p:sp>
        <p:nvSpPr>
          <p:cNvPr id="4" name="Date Placeholder 3"/>
          <p:cNvSpPr>
            <a:spLocks noGrp="1"/>
          </p:cNvSpPr>
          <p:nvPr>
            <p:ph type="dt" sz="half" idx="10"/>
          </p:nvPr>
        </p:nvSpPr>
        <p:spPr/>
        <p:txBody>
          <a:bodyPr/>
          <a:lstStyle/>
          <a:p>
            <a:fld id="{D6C97F21-AB68-4CD9-9F99-AB920C93B2BF}" type="datetime3">
              <a:rPr lang="en-US" smtClean="0"/>
              <a:t>22 February 2018</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17</a:t>
            </a:fld>
            <a:endParaRPr lang="en-US" dirty="0"/>
          </a:p>
        </p:txBody>
      </p:sp>
      <p:sp>
        <p:nvSpPr>
          <p:cNvPr id="8" name="TextBox 7"/>
          <p:cNvSpPr txBox="1"/>
          <p:nvPr/>
        </p:nvSpPr>
        <p:spPr>
          <a:xfrm>
            <a:off x="1" y="6181696"/>
            <a:ext cx="3877985" cy="276999"/>
          </a:xfrm>
          <a:prstGeom prst="rect">
            <a:avLst/>
          </a:prstGeom>
          <a:noFill/>
        </p:spPr>
        <p:txBody>
          <a:bodyPr wrap="none" rtlCol="0">
            <a:spAutoFit/>
          </a:bodyPr>
          <a:lstStyle/>
          <a:p>
            <a:pPr marL="0" lvl="1"/>
            <a:r>
              <a:rPr lang="en-IN" sz="1200" dirty="0">
                <a:latin typeface="Arial" panose="020B0604020202020204" pitchFamily="34" charset="0"/>
                <a:cs typeface="Arial" panose="020B0604020202020204" pitchFamily="34" charset="0"/>
              </a:rPr>
              <a:t>*New Modules may add up further as per requirement</a:t>
            </a:r>
            <a:r>
              <a:rPr lang="en-IN" sz="1200" dirty="0" smtClean="0">
                <a:latin typeface="Arial" panose="020B0604020202020204" pitchFamily="34" charset="0"/>
                <a:cs typeface="Arial" panose="020B0604020202020204" pitchFamily="34" charset="0"/>
              </a:rPr>
              <a:t>.</a:t>
            </a:r>
            <a:endParaRPr lang="en-IN" sz="1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smtClean="0"/>
              <a:t>U &amp; P U. Patel Department of Computer Engineering</a:t>
            </a:r>
            <a:endParaRPr lang="en-US" dirty="0"/>
          </a:p>
        </p:txBody>
      </p:sp>
    </p:spTree>
    <p:extLst>
      <p:ext uri="{BB962C8B-B14F-4D97-AF65-F5344CB8AC3E}">
        <p14:creationId xmlns:p14="http://schemas.microsoft.com/office/powerpoint/2010/main" val="38105323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a:t>
            </a:r>
            <a:endParaRPr lang="en-IN" dirty="0"/>
          </a:p>
        </p:txBody>
      </p:sp>
      <p:sp>
        <p:nvSpPr>
          <p:cNvPr id="3" name="Content Placeholder 2"/>
          <p:cNvSpPr>
            <a:spLocks noGrp="1"/>
          </p:cNvSpPr>
          <p:nvPr>
            <p:ph idx="1"/>
          </p:nvPr>
        </p:nvSpPr>
        <p:spPr/>
        <p:txBody>
          <a:bodyPr>
            <a:normAutofit/>
          </a:bodyPr>
          <a:lstStyle/>
          <a:p>
            <a:pPr lvl="0"/>
            <a:r>
              <a:rPr lang="en-IN" dirty="0" smtClean="0"/>
              <a:t>It is a web based portal that will help the company to automate every single process carried out in the company.</a:t>
            </a:r>
          </a:p>
          <a:p>
            <a:pPr lvl="0"/>
            <a:endParaRPr lang="en-IN" dirty="0" smtClean="0"/>
          </a:p>
          <a:p>
            <a:pPr lvl="0"/>
            <a:r>
              <a:rPr lang="en-IN" dirty="0" smtClean="0"/>
              <a:t>From sharing excel files to creating new project on company’s portal will be handled by the BPA portal itself.</a:t>
            </a:r>
          </a:p>
          <a:p>
            <a:pPr lvl="0"/>
            <a:endParaRPr lang="en-IN" dirty="0" smtClean="0"/>
          </a:p>
          <a:p>
            <a:pPr lvl="0"/>
            <a:r>
              <a:rPr lang="en-IN" dirty="0" smtClean="0"/>
              <a:t>It has the capability to merge with current portal for communication i.e. SMS Portal on company premises.</a:t>
            </a:r>
            <a:endParaRPr lang="en-IN" dirty="0"/>
          </a:p>
        </p:txBody>
      </p:sp>
      <p:sp>
        <p:nvSpPr>
          <p:cNvPr id="4" name="Date Placeholder 3"/>
          <p:cNvSpPr>
            <a:spLocks noGrp="1"/>
          </p:cNvSpPr>
          <p:nvPr>
            <p:ph type="dt" sz="half" idx="10"/>
          </p:nvPr>
        </p:nvSpPr>
        <p:spPr/>
        <p:txBody>
          <a:bodyPr/>
          <a:lstStyle/>
          <a:p>
            <a:fld id="{1FC3C800-0534-4170-9759-FED7940CDFEC}" type="datetime3">
              <a:rPr lang="en-US" smtClean="0"/>
              <a:t>22 February 2018</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18</a:t>
            </a:fld>
            <a:endParaRPr lang="en-US" dirty="0"/>
          </a:p>
        </p:txBody>
      </p:sp>
      <p:sp>
        <p:nvSpPr>
          <p:cNvPr id="7" name="Footer Placeholder 6"/>
          <p:cNvSpPr>
            <a:spLocks noGrp="1"/>
          </p:cNvSpPr>
          <p:nvPr>
            <p:ph type="ftr" sz="quarter" idx="11"/>
          </p:nvPr>
        </p:nvSpPr>
        <p:spPr/>
        <p:txBody>
          <a:bodyPr/>
          <a:lstStyle/>
          <a:p>
            <a:r>
              <a:rPr lang="en-US" smtClean="0"/>
              <a:t>U &amp; P U. Patel Department of Computer Engineering</a:t>
            </a:r>
            <a:endParaRPr lang="en-US" dirty="0"/>
          </a:p>
        </p:txBody>
      </p:sp>
    </p:spTree>
    <p:extLst>
      <p:ext uri="{BB962C8B-B14F-4D97-AF65-F5344CB8AC3E}">
        <p14:creationId xmlns:p14="http://schemas.microsoft.com/office/powerpoint/2010/main" val="37381080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Bibliography</a:t>
            </a:r>
            <a:endParaRPr lang="en-IN" dirty="0"/>
          </a:p>
        </p:txBody>
      </p:sp>
      <p:sp>
        <p:nvSpPr>
          <p:cNvPr id="3" name="Content Placeholder 2"/>
          <p:cNvSpPr>
            <a:spLocks noGrp="1"/>
          </p:cNvSpPr>
          <p:nvPr>
            <p:ph idx="1"/>
          </p:nvPr>
        </p:nvSpPr>
        <p:spPr/>
        <p:txBody>
          <a:bodyPr>
            <a:normAutofit/>
          </a:bodyPr>
          <a:lstStyle/>
          <a:p>
            <a:pPr lvl="0"/>
            <a:r>
              <a:rPr lang="en-US" u="sng" dirty="0" smtClean="0">
                <a:solidFill>
                  <a:srgbClr val="0070C0"/>
                </a:solidFill>
                <a:hlinkClick r:id="rId2"/>
              </a:rPr>
              <a:t>https://docs.microsoft.com/en-us/dotnet/csharp/getting-started/introduction-to-the-csharp-language-and-the-net-framework</a:t>
            </a:r>
          </a:p>
          <a:p>
            <a:pPr lvl="0"/>
            <a:endParaRPr lang="en-US" sz="500" u="sng" dirty="0" smtClean="0">
              <a:solidFill>
                <a:srgbClr val="0070C0"/>
              </a:solidFill>
              <a:hlinkClick r:id="rId2"/>
            </a:endParaRPr>
          </a:p>
          <a:p>
            <a:pPr lvl="0"/>
            <a:r>
              <a:rPr lang="en-US" u="sng" dirty="0" smtClean="0">
                <a:solidFill>
                  <a:srgbClr val="0070C0"/>
                </a:solidFill>
                <a:hlinkClick r:id="rId2"/>
              </a:rPr>
              <a:t>http://csharp.net-informations.com/crystal-reports/csharp-crystal-reports-stepbystep.htm</a:t>
            </a:r>
          </a:p>
          <a:p>
            <a:pPr lvl="0"/>
            <a:endParaRPr lang="en-US" sz="500" u="sng" dirty="0" smtClean="0">
              <a:solidFill>
                <a:srgbClr val="0070C0"/>
              </a:solidFill>
              <a:hlinkClick r:id="rId2"/>
            </a:endParaRPr>
          </a:p>
          <a:p>
            <a:pPr lvl="0"/>
            <a:r>
              <a:rPr lang="en-US" u="sng" dirty="0" smtClean="0">
                <a:solidFill>
                  <a:srgbClr val="0070C0"/>
                </a:solidFill>
                <a:hlinkClick r:id="rId2"/>
              </a:rPr>
              <a:t>https://dev.mysql.com/doc/</a:t>
            </a:r>
          </a:p>
          <a:p>
            <a:pPr lvl="0"/>
            <a:endParaRPr lang="en-US" sz="500" u="sng" dirty="0" smtClean="0">
              <a:solidFill>
                <a:srgbClr val="0070C0"/>
              </a:solidFill>
              <a:hlinkClick r:id="rId2"/>
            </a:endParaRPr>
          </a:p>
          <a:p>
            <a:pPr lvl="0"/>
            <a:r>
              <a:rPr lang="en-US" u="sng" dirty="0" smtClean="0">
                <a:solidFill>
                  <a:srgbClr val="0070C0"/>
                </a:solidFill>
                <a:hlinkClick r:id="rId3"/>
              </a:rPr>
              <a:t>https://www.codeproject.com/Questions/1169094/Crystal-report-in-Csharp-windows-application</a:t>
            </a:r>
            <a:endParaRPr lang="en-US" u="sng" dirty="0" smtClean="0">
              <a:solidFill>
                <a:srgbClr val="0070C0"/>
              </a:solidFill>
            </a:endParaRPr>
          </a:p>
          <a:p>
            <a:pPr lvl="0"/>
            <a:endParaRPr lang="en-US" sz="500" u="sng" dirty="0" smtClean="0">
              <a:solidFill>
                <a:srgbClr val="0070C0"/>
              </a:solidFill>
            </a:endParaRPr>
          </a:p>
          <a:p>
            <a:pPr lvl="0"/>
            <a:r>
              <a:rPr lang="en-IN" dirty="0">
                <a:hlinkClick r:id="rId4"/>
              </a:rPr>
              <a:t>http://azureknowledge.com/</a:t>
            </a:r>
            <a:endParaRPr lang="en-IN" dirty="0"/>
          </a:p>
        </p:txBody>
      </p:sp>
      <p:sp>
        <p:nvSpPr>
          <p:cNvPr id="4" name="Date Placeholder 3"/>
          <p:cNvSpPr>
            <a:spLocks noGrp="1"/>
          </p:cNvSpPr>
          <p:nvPr>
            <p:ph type="dt" sz="half" idx="10"/>
          </p:nvPr>
        </p:nvSpPr>
        <p:spPr/>
        <p:txBody>
          <a:bodyPr/>
          <a:lstStyle/>
          <a:p>
            <a:fld id="{1FC3C800-0534-4170-9759-FED7940CDFEC}" type="datetime3">
              <a:rPr lang="en-US" smtClean="0"/>
              <a:t>22 February 2018</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19</a:t>
            </a:fld>
            <a:endParaRPr lang="en-US" dirty="0"/>
          </a:p>
        </p:txBody>
      </p:sp>
      <p:sp>
        <p:nvSpPr>
          <p:cNvPr id="7" name="Footer Placeholder 6"/>
          <p:cNvSpPr>
            <a:spLocks noGrp="1"/>
          </p:cNvSpPr>
          <p:nvPr>
            <p:ph type="ftr" sz="quarter" idx="11"/>
          </p:nvPr>
        </p:nvSpPr>
        <p:spPr/>
        <p:txBody>
          <a:bodyPr/>
          <a:lstStyle/>
          <a:p>
            <a:r>
              <a:rPr lang="en-US" smtClean="0"/>
              <a:t>U &amp; P U. Patel Department of Computer Engineering</a:t>
            </a:r>
            <a:endParaRPr lang="en-US" dirty="0"/>
          </a:p>
        </p:txBody>
      </p:sp>
    </p:spTree>
    <p:extLst>
      <p:ext uri="{BB962C8B-B14F-4D97-AF65-F5344CB8AC3E}">
        <p14:creationId xmlns:p14="http://schemas.microsoft.com/office/powerpoint/2010/main" val="32511860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a:xfrm>
            <a:off x="469900" y="2021983"/>
            <a:ext cx="11290300" cy="4272800"/>
          </a:xfrm>
        </p:spPr>
        <p:txBody>
          <a:bodyPr>
            <a:normAutofit fontScale="92500" lnSpcReduction="20000"/>
          </a:bodyPr>
          <a:lstStyle/>
          <a:p>
            <a:pPr algn="just"/>
            <a:r>
              <a:rPr lang="en-US" sz="2400" dirty="0" smtClean="0"/>
              <a:t>What is BPA.</a:t>
            </a:r>
          </a:p>
          <a:p>
            <a:pPr algn="just"/>
            <a:r>
              <a:rPr lang="en-US" sz="2400" dirty="0" smtClean="0"/>
              <a:t>About BPA.</a:t>
            </a:r>
          </a:p>
          <a:p>
            <a:pPr algn="just"/>
            <a:r>
              <a:rPr lang="en-US" sz="2400" dirty="0" smtClean="0"/>
              <a:t>Need for BPA.</a:t>
            </a:r>
          </a:p>
          <a:p>
            <a:pPr algn="just"/>
            <a:r>
              <a:rPr lang="en-US" sz="2400" dirty="0" smtClean="0"/>
              <a:t>Project Plan.</a:t>
            </a:r>
          </a:p>
          <a:p>
            <a:pPr algn="just"/>
            <a:r>
              <a:rPr lang="en-US" sz="2400" dirty="0" smtClean="0"/>
              <a:t>System Requirements.</a:t>
            </a:r>
          </a:p>
          <a:p>
            <a:pPr algn="just"/>
            <a:r>
              <a:rPr lang="en-US" sz="2400" dirty="0" smtClean="0"/>
              <a:t>Functional &amp; Non-Functional Requirements.</a:t>
            </a:r>
          </a:p>
          <a:p>
            <a:pPr algn="just"/>
            <a:r>
              <a:rPr lang="en-US" sz="2400" dirty="0" smtClean="0"/>
              <a:t>UML Diagrams.</a:t>
            </a:r>
          </a:p>
          <a:p>
            <a:pPr lvl="1" algn="just"/>
            <a:r>
              <a:rPr lang="en-US" sz="1800" dirty="0" smtClean="0"/>
              <a:t>Use Case Diagram.</a:t>
            </a:r>
          </a:p>
          <a:p>
            <a:pPr lvl="1" algn="just"/>
            <a:r>
              <a:rPr lang="en-US" sz="1800" dirty="0" smtClean="0"/>
              <a:t>Class Diagram.</a:t>
            </a:r>
          </a:p>
          <a:p>
            <a:pPr lvl="1" algn="just"/>
            <a:r>
              <a:rPr lang="en-US" sz="1800" dirty="0" smtClean="0"/>
              <a:t>Activity Diagram.</a:t>
            </a:r>
          </a:p>
          <a:p>
            <a:pPr lvl="1" algn="just"/>
            <a:r>
              <a:rPr lang="en-US" sz="1800" dirty="0" smtClean="0"/>
              <a:t>ER Diagram.</a:t>
            </a:r>
          </a:p>
          <a:p>
            <a:pPr algn="just"/>
            <a:r>
              <a:rPr lang="en-US" sz="2400" dirty="0" smtClean="0"/>
              <a:t>Conclusion.</a:t>
            </a:r>
          </a:p>
          <a:p>
            <a:pPr algn="just"/>
            <a:r>
              <a:rPr lang="en-US" sz="2400" dirty="0" smtClean="0"/>
              <a:t>Bibliography.</a:t>
            </a:r>
            <a:endParaRPr lang="en-US" sz="2400" dirty="0"/>
          </a:p>
        </p:txBody>
      </p:sp>
      <p:sp>
        <p:nvSpPr>
          <p:cNvPr id="4" name="Date Placeholder 3"/>
          <p:cNvSpPr>
            <a:spLocks noGrp="1"/>
          </p:cNvSpPr>
          <p:nvPr>
            <p:ph type="dt" sz="half" idx="10"/>
          </p:nvPr>
        </p:nvSpPr>
        <p:spPr/>
        <p:txBody>
          <a:bodyPr/>
          <a:lstStyle/>
          <a:p>
            <a:fld id="{94107CF0-141F-4E0F-91C9-93DDA6685749}" type="datetime3">
              <a:rPr lang="en-US" smtClean="0"/>
              <a:t>22 February 2018</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2</a:t>
            </a:fld>
            <a:endParaRPr lang="en-US" dirty="0"/>
          </a:p>
        </p:txBody>
      </p:sp>
      <p:sp>
        <p:nvSpPr>
          <p:cNvPr id="7" name="Footer Placeholder 6"/>
          <p:cNvSpPr>
            <a:spLocks noGrp="1"/>
          </p:cNvSpPr>
          <p:nvPr>
            <p:ph type="ftr" sz="quarter" idx="11"/>
          </p:nvPr>
        </p:nvSpPr>
        <p:spPr/>
        <p:txBody>
          <a:bodyPr/>
          <a:lstStyle/>
          <a:p>
            <a:r>
              <a:rPr lang="en-US" smtClean="0"/>
              <a:t>U &amp; P U. Patel Department of Computer Engineering</a:t>
            </a:r>
            <a:endParaRPr lang="en-US" dirty="0"/>
          </a:p>
        </p:txBody>
      </p:sp>
    </p:spTree>
    <p:extLst>
      <p:ext uri="{BB962C8B-B14F-4D97-AF65-F5344CB8AC3E}">
        <p14:creationId xmlns:p14="http://schemas.microsoft.com/office/powerpoint/2010/main" val="38148300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3C08714-CCAE-45B9-9C49-F705E5B51C14}" type="datetime3">
              <a:rPr lang="en-US" smtClean="0"/>
              <a:t>22 February 2018</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20</a:t>
            </a:fld>
            <a:endParaRPr lang="en-US" dirty="0"/>
          </a:p>
        </p:txBody>
      </p:sp>
      <p:sp>
        <p:nvSpPr>
          <p:cNvPr id="15" name="TextBox 14"/>
          <p:cNvSpPr txBox="1"/>
          <p:nvPr/>
        </p:nvSpPr>
        <p:spPr>
          <a:xfrm>
            <a:off x="4183218" y="2743201"/>
            <a:ext cx="3863662" cy="830997"/>
          </a:xfrm>
          <a:prstGeom prst="rect">
            <a:avLst/>
          </a:prstGeom>
          <a:noFill/>
        </p:spPr>
        <p:txBody>
          <a:bodyPr wrap="square" rtlCol="0">
            <a:spAutoFit/>
          </a:bodyPr>
          <a:lstStyle/>
          <a:p>
            <a:pPr algn="ctr"/>
            <a:r>
              <a:rPr lang="en-IN" sz="4800" b="1" dirty="0" smtClean="0"/>
              <a:t>THANK YOU !</a:t>
            </a:r>
            <a:endParaRPr lang="en-IN" sz="4800" b="1" dirty="0"/>
          </a:p>
        </p:txBody>
      </p:sp>
      <p:sp>
        <p:nvSpPr>
          <p:cNvPr id="2" name="Footer Placeholder 1"/>
          <p:cNvSpPr>
            <a:spLocks noGrp="1"/>
          </p:cNvSpPr>
          <p:nvPr>
            <p:ph type="ftr" sz="quarter" idx="11"/>
          </p:nvPr>
        </p:nvSpPr>
        <p:spPr/>
        <p:txBody>
          <a:bodyPr/>
          <a:lstStyle/>
          <a:p>
            <a:r>
              <a:rPr lang="en-US" smtClean="0"/>
              <a:t>U &amp; P U. Patel Department of Computer Engineering</a:t>
            </a:r>
            <a:endParaRPr lang="en-US" dirty="0"/>
          </a:p>
        </p:txBody>
      </p:sp>
    </p:spTree>
    <p:extLst>
      <p:ext uri="{BB962C8B-B14F-4D97-AF65-F5344CB8AC3E}">
        <p14:creationId xmlns:p14="http://schemas.microsoft.com/office/powerpoint/2010/main" val="3192639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BPA</a:t>
            </a:r>
            <a:endParaRPr lang="en-US" dirty="0"/>
          </a:p>
        </p:txBody>
      </p:sp>
      <p:sp>
        <p:nvSpPr>
          <p:cNvPr id="3" name="Content Placeholder 2"/>
          <p:cNvSpPr>
            <a:spLocks noGrp="1"/>
          </p:cNvSpPr>
          <p:nvPr>
            <p:ph idx="1"/>
          </p:nvPr>
        </p:nvSpPr>
        <p:spPr>
          <a:xfrm>
            <a:off x="469900" y="1703664"/>
            <a:ext cx="11290300" cy="4577866"/>
          </a:xfrm>
        </p:spPr>
        <p:txBody>
          <a:bodyPr>
            <a:normAutofit/>
          </a:bodyPr>
          <a:lstStyle/>
          <a:p>
            <a:pPr algn="just"/>
            <a:r>
              <a:rPr lang="en-US" sz="2400" b="1" dirty="0"/>
              <a:t>Definition by World Technology Forum:</a:t>
            </a:r>
          </a:p>
          <a:p>
            <a:pPr lvl="1" algn="just"/>
            <a:r>
              <a:rPr lang="en-US" sz="2200" dirty="0"/>
              <a:t>Business </a:t>
            </a:r>
            <a:r>
              <a:rPr lang="en-US" sz="2200" dirty="0" smtClean="0"/>
              <a:t>Process </a:t>
            </a:r>
            <a:r>
              <a:rPr lang="en-US" sz="2200" dirty="0"/>
              <a:t>A</a:t>
            </a:r>
            <a:r>
              <a:rPr lang="en-US" sz="2200" dirty="0" smtClean="0"/>
              <a:t>utomation </a:t>
            </a:r>
            <a:r>
              <a:rPr lang="en-US" sz="2200" dirty="0"/>
              <a:t>(BPA) is the technology-enabled automation of activities or services that accomplish a specific function or workflow. Business processes can be determined for many different segments of company activities, including sales, management, operations, supply chain, human resources and information technology.</a:t>
            </a:r>
          </a:p>
          <a:p>
            <a:pPr algn="just"/>
            <a:endParaRPr lang="en-US" sz="2400" b="1" dirty="0" smtClean="0"/>
          </a:p>
          <a:p>
            <a:pPr algn="just"/>
            <a:r>
              <a:rPr lang="en-US" sz="2400" b="1" dirty="0" smtClean="0"/>
              <a:t>Definition by Wikipedia:</a:t>
            </a:r>
          </a:p>
          <a:p>
            <a:pPr lvl="1" algn="just"/>
            <a:r>
              <a:rPr lang="en-US" sz="2200" dirty="0"/>
              <a:t>Business P</a:t>
            </a:r>
            <a:r>
              <a:rPr lang="en-US" sz="2200" dirty="0" smtClean="0"/>
              <a:t>rocess Automation </a:t>
            </a:r>
            <a:r>
              <a:rPr lang="en-US" sz="2200" dirty="0"/>
              <a:t>(BPA) is the technology-enabled automation of business processes. It is performed to achieve digital transformation or to increase service quality or to improve service delivery or to contain costs. It consists of integrating applications, restructuring labor </a:t>
            </a:r>
            <a:r>
              <a:rPr lang="en-US" sz="2200" dirty="0" smtClean="0"/>
              <a:t>resources </a:t>
            </a:r>
            <a:r>
              <a:rPr lang="en-US" sz="2200" dirty="0"/>
              <a:t>and using software applications throughout the organization</a:t>
            </a:r>
            <a:r>
              <a:rPr lang="en-US" sz="2200" dirty="0" smtClean="0"/>
              <a:t>.</a:t>
            </a:r>
          </a:p>
          <a:p>
            <a:pPr marL="457200" lvl="1" indent="0" algn="just">
              <a:buNone/>
            </a:pPr>
            <a:endParaRPr lang="en-US" sz="2200" dirty="0" smtClean="0"/>
          </a:p>
          <a:p>
            <a:pPr algn="just"/>
            <a:endParaRPr lang="en-US" sz="2400" dirty="0" smtClean="0"/>
          </a:p>
        </p:txBody>
      </p:sp>
      <p:sp>
        <p:nvSpPr>
          <p:cNvPr id="4" name="Date Placeholder 3"/>
          <p:cNvSpPr>
            <a:spLocks noGrp="1"/>
          </p:cNvSpPr>
          <p:nvPr>
            <p:ph type="dt" sz="half" idx="10"/>
          </p:nvPr>
        </p:nvSpPr>
        <p:spPr/>
        <p:txBody>
          <a:bodyPr/>
          <a:lstStyle/>
          <a:p>
            <a:fld id="{7D3A5FC8-4E3D-4976-B583-C6A34DE097C0}" type="datetime3">
              <a:rPr lang="en-US" smtClean="0"/>
              <a:t>22 February 2018</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3</a:t>
            </a:fld>
            <a:endParaRPr lang="en-US" dirty="0"/>
          </a:p>
        </p:txBody>
      </p:sp>
      <p:sp>
        <p:nvSpPr>
          <p:cNvPr id="7" name="Footer Placeholder 6"/>
          <p:cNvSpPr>
            <a:spLocks noGrp="1"/>
          </p:cNvSpPr>
          <p:nvPr>
            <p:ph type="ftr" sz="quarter" idx="11"/>
          </p:nvPr>
        </p:nvSpPr>
        <p:spPr/>
        <p:txBody>
          <a:bodyPr/>
          <a:lstStyle/>
          <a:p>
            <a:r>
              <a:rPr lang="en-US" smtClean="0"/>
              <a:t>U &amp; P U. Patel Department of Computer Engineering</a:t>
            </a:r>
            <a:endParaRPr lang="en-US" dirty="0"/>
          </a:p>
        </p:txBody>
      </p:sp>
    </p:spTree>
    <p:extLst>
      <p:ext uri="{BB962C8B-B14F-4D97-AF65-F5344CB8AC3E}">
        <p14:creationId xmlns:p14="http://schemas.microsoft.com/office/powerpoint/2010/main" val="9844041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BPA</a:t>
            </a:r>
            <a:endParaRPr lang="en-US" dirty="0"/>
          </a:p>
        </p:txBody>
      </p:sp>
      <p:sp>
        <p:nvSpPr>
          <p:cNvPr id="3" name="Content Placeholder 2"/>
          <p:cNvSpPr>
            <a:spLocks noGrp="1"/>
          </p:cNvSpPr>
          <p:nvPr>
            <p:ph idx="1"/>
          </p:nvPr>
        </p:nvSpPr>
        <p:spPr>
          <a:xfrm>
            <a:off x="469900" y="1703664"/>
            <a:ext cx="11290300" cy="3795615"/>
          </a:xfrm>
        </p:spPr>
        <p:txBody>
          <a:bodyPr>
            <a:normAutofit/>
          </a:bodyPr>
          <a:lstStyle/>
          <a:p>
            <a:pPr algn="just"/>
            <a:r>
              <a:rPr lang="en-US" sz="2400" dirty="0" smtClean="0"/>
              <a:t>A web application/portal that is built to maintain and analyze all the work done in company with few simple clicks.</a:t>
            </a:r>
          </a:p>
          <a:p>
            <a:pPr algn="just"/>
            <a:r>
              <a:rPr lang="en-IN" sz="2400" dirty="0"/>
              <a:t>Automate the process which can generate Daily/Monthly/Quarterly/Yearly revenue report and other reports to give detail insight to the multiple stakeholders</a:t>
            </a:r>
            <a:r>
              <a:rPr lang="en-IN" sz="2400" dirty="0" smtClean="0"/>
              <a:t>.</a:t>
            </a:r>
          </a:p>
          <a:p>
            <a:pPr algn="just"/>
            <a:r>
              <a:rPr lang="en-US" sz="2400" dirty="0" smtClean="0"/>
              <a:t>This portal has role base and rule base access levels.</a:t>
            </a:r>
          </a:p>
          <a:p>
            <a:pPr algn="just"/>
            <a:r>
              <a:rPr lang="en-US" sz="2400" dirty="0" smtClean="0"/>
              <a:t>Generate reports on real time basis:</a:t>
            </a:r>
          </a:p>
          <a:p>
            <a:pPr lvl="1" algn="just">
              <a:buFont typeface="Courier New" panose="02070309020205020404" pitchFamily="49" charset="0"/>
              <a:buChar char="o"/>
            </a:pPr>
            <a:r>
              <a:rPr lang="en-US" sz="2000" dirty="0" smtClean="0"/>
              <a:t> Based on daily work carried out by the company.</a:t>
            </a:r>
          </a:p>
          <a:p>
            <a:pPr lvl="1" algn="just">
              <a:buFont typeface="Courier New" panose="02070309020205020404" pitchFamily="49" charset="0"/>
              <a:buChar char="o"/>
            </a:pPr>
            <a:r>
              <a:rPr lang="en-US" sz="2000" dirty="0" smtClean="0"/>
              <a:t> Based on the profit they make per project.</a:t>
            </a:r>
          </a:p>
          <a:p>
            <a:pPr lvl="1" algn="just">
              <a:buFont typeface="Courier New" panose="02070309020205020404" pitchFamily="49" charset="0"/>
              <a:buChar char="o"/>
            </a:pPr>
            <a:r>
              <a:rPr lang="en-US" sz="2000" dirty="0"/>
              <a:t> </a:t>
            </a:r>
            <a:r>
              <a:rPr lang="en-US" sz="2000" dirty="0" smtClean="0"/>
              <a:t>More than 21 such types of report can be generated.</a:t>
            </a:r>
          </a:p>
        </p:txBody>
      </p:sp>
      <p:sp>
        <p:nvSpPr>
          <p:cNvPr id="4" name="Date Placeholder 3"/>
          <p:cNvSpPr>
            <a:spLocks noGrp="1"/>
          </p:cNvSpPr>
          <p:nvPr>
            <p:ph type="dt" sz="half" idx="10"/>
          </p:nvPr>
        </p:nvSpPr>
        <p:spPr/>
        <p:txBody>
          <a:bodyPr/>
          <a:lstStyle/>
          <a:p>
            <a:fld id="{E064F058-2069-44E2-9048-6D62634F95B1}" type="datetime3">
              <a:rPr lang="en-US" smtClean="0"/>
              <a:t>22 February 2018</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4</a:t>
            </a:fld>
            <a:endParaRPr lang="en-US" dirty="0"/>
          </a:p>
        </p:txBody>
      </p:sp>
      <p:sp>
        <p:nvSpPr>
          <p:cNvPr id="7" name="TextBox 6"/>
          <p:cNvSpPr txBox="1"/>
          <p:nvPr/>
        </p:nvSpPr>
        <p:spPr>
          <a:xfrm>
            <a:off x="469900" y="5494385"/>
            <a:ext cx="11774377" cy="830997"/>
          </a:xfrm>
          <a:prstGeom prst="rect">
            <a:avLst/>
          </a:prstGeom>
          <a:noFill/>
        </p:spPr>
        <p:txBody>
          <a:bodyPr wrap="none" rtlCol="0">
            <a:spAutoFit/>
          </a:bodyPr>
          <a:lstStyle/>
          <a:p>
            <a:pPr marL="342900" indent="-342900" algn="just">
              <a:buFont typeface="Arial" panose="020B0604020202020204" pitchFamily="34" charset="0"/>
              <a:buChar char="•"/>
            </a:pPr>
            <a:r>
              <a:rPr lang="en-IN" sz="2400" dirty="0" smtClean="0">
                <a:latin typeface="Arial" panose="020B0604020202020204" pitchFamily="34" charset="0"/>
                <a:cs typeface="Arial" panose="020B0604020202020204" pitchFamily="34" charset="0"/>
              </a:rPr>
              <a:t>Generated reports can then be saved as pdf file or can be mailed directly via SMS </a:t>
            </a:r>
          </a:p>
          <a:p>
            <a:pPr algn="just"/>
            <a:r>
              <a:rPr lang="en-IN" sz="2400" dirty="0" smtClean="0">
                <a:latin typeface="Arial" panose="020B0604020202020204" pitchFamily="34" charset="0"/>
                <a:cs typeface="Arial" panose="020B0604020202020204" pitchFamily="34" charset="0"/>
              </a:rPr>
              <a:t>    Portal (Company’s intranet portal).</a:t>
            </a:r>
            <a:endParaRPr lang="en-IN" sz="2400" dirty="0">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r>
              <a:rPr lang="en-US" smtClean="0"/>
              <a:t>U &amp; P U. Patel Department of Computer Engineering</a:t>
            </a:r>
            <a:endParaRPr lang="en-US" dirty="0"/>
          </a:p>
        </p:txBody>
      </p:sp>
    </p:spTree>
    <p:extLst>
      <p:ext uri="{BB962C8B-B14F-4D97-AF65-F5344CB8AC3E}">
        <p14:creationId xmlns:p14="http://schemas.microsoft.com/office/powerpoint/2010/main" val="1840758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for BPA</a:t>
            </a:r>
            <a:endParaRPr lang="en-US" dirty="0"/>
          </a:p>
        </p:txBody>
      </p:sp>
      <p:sp>
        <p:nvSpPr>
          <p:cNvPr id="3" name="Content Placeholder 2"/>
          <p:cNvSpPr>
            <a:spLocks noGrp="1"/>
          </p:cNvSpPr>
          <p:nvPr>
            <p:ph idx="1"/>
          </p:nvPr>
        </p:nvSpPr>
        <p:spPr/>
        <p:txBody>
          <a:bodyPr>
            <a:normAutofit lnSpcReduction="10000"/>
          </a:bodyPr>
          <a:lstStyle/>
          <a:p>
            <a:pPr algn="just"/>
            <a:r>
              <a:rPr lang="en-US" sz="2400" dirty="0" smtClean="0"/>
              <a:t>At present, the company was working on offline files(i.e. Excel sheets) for maintaining the project record and details.</a:t>
            </a:r>
          </a:p>
          <a:p>
            <a:pPr algn="just"/>
            <a:endParaRPr lang="en-US" sz="500" dirty="0" smtClean="0"/>
          </a:p>
          <a:p>
            <a:pPr algn="just"/>
            <a:r>
              <a:rPr lang="en-US" sz="2400" dirty="0" smtClean="0"/>
              <a:t>Sharing of the files was also required every time they make some change in the project or whatsoever.</a:t>
            </a:r>
          </a:p>
          <a:p>
            <a:pPr algn="just"/>
            <a:endParaRPr lang="en-US" sz="500" dirty="0" smtClean="0"/>
          </a:p>
          <a:p>
            <a:pPr algn="just"/>
            <a:r>
              <a:rPr lang="en-US" sz="2400" dirty="0" smtClean="0"/>
              <a:t>The company was in need to make everything available about the project to them on real time basis.</a:t>
            </a:r>
          </a:p>
          <a:p>
            <a:pPr algn="just"/>
            <a:endParaRPr lang="en-US" sz="500" dirty="0" smtClean="0"/>
          </a:p>
          <a:p>
            <a:pPr algn="just"/>
            <a:r>
              <a:rPr lang="en-US" sz="2400" dirty="0" smtClean="0"/>
              <a:t>Efficiency of any department and employee can easily be tracked and noted by the report generation portal.</a:t>
            </a:r>
          </a:p>
          <a:p>
            <a:pPr algn="just"/>
            <a:endParaRPr lang="en-US" sz="500" dirty="0" smtClean="0"/>
          </a:p>
          <a:p>
            <a:pPr algn="just"/>
            <a:r>
              <a:rPr lang="en-US" sz="2400" dirty="0" smtClean="0"/>
              <a:t>Scheduling of projects within the company can be done easily with the help of this portal.</a:t>
            </a:r>
            <a:endParaRPr lang="en-US" sz="2400" dirty="0"/>
          </a:p>
        </p:txBody>
      </p:sp>
      <p:sp>
        <p:nvSpPr>
          <p:cNvPr id="4" name="Date Placeholder 3"/>
          <p:cNvSpPr>
            <a:spLocks noGrp="1"/>
          </p:cNvSpPr>
          <p:nvPr>
            <p:ph type="dt" sz="half" idx="10"/>
          </p:nvPr>
        </p:nvSpPr>
        <p:spPr/>
        <p:txBody>
          <a:bodyPr/>
          <a:lstStyle/>
          <a:p>
            <a:fld id="{C3EDDF71-2306-456F-B543-D1D3AE1793A7}" type="datetime3">
              <a:rPr lang="en-US" smtClean="0"/>
              <a:t>22 February 2018</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5</a:t>
            </a:fld>
            <a:endParaRPr lang="en-US" dirty="0"/>
          </a:p>
        </p:txBody>
      </p:sp>
      <p:sp>
        <p:nvSpPr>
          <p:cNvPr id="7" name="Footer Placeholder 6"/>
          <p:cNvSpPr>
            <a:spLocks noGrp="1"/>
          </p:cNvSpPr>
          <p:nvPr>
            <p:ph type="ftr" sz="quarter" idx="11"/>
          </p:nvPr>
        </p:nvSpPr>
        <p:spPr/>
        <p:txBody>
          <a:bodyPr/>
          <a:lstStyle/>
          <a:p>
            <a:r>
              <a:rPr lang="en-US" smtClean="0"/>
              <a:t>U &amp; P U. Patel Department of Computer Engineering</a:t>
            </a:r>
            <a:endParaRPr lang="en-US" dirty="0"/>
          </a:p>
        </p:txBody>
      </p:sp>
    </p:spTree>
    <p:extLst>
      <p:ext uri="{BB962C8B-B14F-4D97-AF65-F5344CB8AC3E}">
        <p14:creationId xmlns:p14="http://schemas.microsoft.com/office/powerpoint/2010/main" val="39334208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a:t>
            </a:r>
            <a:endParaRPr lang="en-US" dirty="0"/>
          </a:p>
        </p:txBody>
      </p:sp>
      <p:pic>
        <p:nvPicPr>
          <p:cNvPr id="7"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t="1" b="64556"/>
          <a:stretch/>
        </p:blipFill>
        <p:spPr>
          <a:xfrm>
            <a:off x="1414224" y="2093803"/>
            <a:ext cx="9377516" cy="3894871"/>
          </a:xfrm>
        </p:spPr>
      </p:pic>
      <p:sp>
        <p:nvSpPr>
          <p:cNvPr id="4" name="Date Placeholder 3"/>
          <p:cNvSpPr>
            <a:spLocks noGrp="1"/>
          </p:cNvSpPr>
          <p:nvPr>
            <p:ph type="dt" sz="half" idx="10"/>
          </p:nvPr>
        </p:nvSpPr>
        <p:spPr/>
        <p:txBody>
          <a:bodyPr/>
          <a:lstStyle/>
          <a:p>
            <a:fld id="{32E2BE0C-FBD0-4A71-9EE6-5D0206D47C7E}" type="datetime3">
              <a:rPr lang="en-US" smtClean="0"/>
              <a:t>22 February 2018</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6</a:t>
            </a:fld>
            <a:endParaRPr lang="en-US" dirty="0"/>
          </a:p>
        </p:txBody>
      </p:sp>
      <p:sp>
        <p:nvSpPr>
          <p:cNvPr id="3" name="Footer Placeholder 2"/>
          <p:cNvSpPr>
            <a:spLocks noGrp="1"/>
          </p:cNvSpPr>
          <p:nvPr>
            <p:ph type="ftr" sz="quarter" idx="11"/>
          </p:nvPr>
        </p:nvSpPr>
        <p:spPr/>
        <p:txBody>
          <a:bodyPr/>
          <a:lstStyle/>
          <a:p>
            <a:r>
              <a:rPr lang="en-US" smtClean="0"/>
              <a:t>U &amp; P U. Patel Department of Computer Engineering</a:t>
            </a:r>
            <a:endParaRPr lang="en-US" dirty="0"/>
          </a:p>
        </p:txBody>
      </p:sp>
    </p:spTree>
    <p:extLst>
      <p:ext uri="{BB962C8B-B14F-4D97-AF65-F5344CB8AC3E}">
        <p14:creationId xmlns:p14="http://schemas.microsoft.com/office/powerpoint/2010/main" val="23998059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 </a:t>
            </a:r>
            <a:r>
              <a:rPr lang="en-US" sz="1500" dirty="0" smtClean="0"/>
              <a:t>Cont.</a:t>
            </a:r>
            <a:endParaRPr lang="en-US" sz="1500" dirty="0"/>
          </a:p>
        </p:txBody>
      </p:sp>
      <p:sp>
        <p:nvSpPr>
          <p:cNvPr id="4" name="Date Placeholder 3"/>
          <p:cNvSpPr>
            <a:spLocks noGrp="1"/>
          </p:cNvSpPr>
          <p:nvPr>
            <p:ph type="dt" sz="half" idx="10"/>
          </p:nvPr>
        </p:nvSpPr>
        <p:spPr/>
        <p:txBody>
          <a:bodyPr/>
          <a:lstStyle/>
          <a:p>
            <a:fld id="{B62FF088-5AD8-48E5-B8E1-F2EA2B41CA56}" type="datetime3">
              <a:rPr lang="en-US" smtClean="0"/>
              <a:t>22 February 2018</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7</a:t>
            </a:fld>
            <a:endParaRPr lang="en-US" dirty="0"/>
          </a:p>
        </p:txBody>
      </p:sp>
      <p:sp>
        <p:nvSpPr>
          <p:cNvPr id="3" name="Footer Placeholder 2"/>
          <p:cNvSpPr>
            <a:spLocks noGrp="1"/>
          </p:cNvSpPr>
          <p:nvPr>
            <p:ph type="ftr" sz="quarter" idx="11"/>
          </p:nvPr>
        </p:nvSpPr>
        <p:spPr/>
        <p:txBody>
          <a:bodyPr/>
          <a:lstStyle/>
          <a:p>
            <a:r>
              <a:rPr lang="en-US" smtClean="0"/>
              <a:t>U &amp; P U. Patel Department of Computer Engineering</a:t>
            </a:r>
            <a:endParaRPr lang="en-US" dirty="0"/>
          </a:p>
        </p:txBody>
      </p:sp>
      <p:pic>
        <p:nvPicPr>
          <p:cNvPr id="8" name="Content Placeholder 6"/>
          <p:cNvPicPr>
            <a:picLocks noChangeAspect="1"/>
          </p:cNvPicPr>
          <p:nvPr/>
        </p:nvPicPr>
        <p:blipFill rotWithShape="1">
          <a:blip r:embed="rId2">
            <a:extLst>
              <a:ext uri="{28A0092B-C50C-407E-A947-70E740481C1C}">
                <a14:useLocalDpi xmlns:a14="http://schemas.microsoft.com/office/drawing/2010/main" val="0"/>
              </a:ext>
            </a:extLst>
          </a:blip>
          <a:srcRect t="35075" b="31855"/>
          <a:stretch/>
        </p:blipFill>
        <p:spPr>
          <a:xfrm>
            <a:off x="1234581" y="2202288"/>
            <a:ext cx="9655585" cy="3741777"/>
          </a:xfrm>
          <a:prstGeom prst="rect">
            <a:avLst/>
          </a:prstGeom>
        </p:spPr>
      </p:pic>
    </p:spTree>
    <p:extLst>
      <p:ext uri="{BB962C8B-B14F-4D97-AF65-F5344CB8AC3E}">
        <p14:creationId xmlns:p14="http://schemas.microsoft.com/office/powerpoint/2010/main" val="20918981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 </a:t>
            </a:r>
            <a:r>
              <a:rPr lang="en-US" sz="1500" dirty="0" smtClean="0"/>
              <a:t>Cont.</a:t>
            </a:r>
            <a:endParaRPr lang="en-US" sz="1500"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7128" y="2330241"/>
            <a:ext cx="9747086" cy="3594039"/>
          </a:xfrm>
        </p:spPr>
      </p:pic>
      <p:sp>
        <p:nvSpPr>
          <p:cNvPr id="4" name="Date Placeholder 3"/>
          <p:cNvSpPr>
            <a:spLocks noGrp="1"/>
          </p:cNvSpPr>
          <p:nvPr>
            <p:ph type="dt" sz="half" idx="10"/>
          </p:nvPr>
        </p:nvSpPr>
        <p:spPr/>
        <p:txBody>
          <a:bodyPr/>
          <a:lstStyle/>
          <a:p>
            <a:fld id="{B62FF088-5AD8-48E5-B8E1-F2EA2B41CA56}" type="datetime3">
              <a:rPr lang="en-US" smtClean="0"/>
              <a:t>22 February 2018</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8</a:t>
            </a:fld>
            <a:endParaRPr lang="en-US" dirty="0"/>
          </a:p>
        </p:txBody>
      </p:sp>
      <p:sp>
        <p:nvSpPr>
          <p:cNvPr id="3" name="Footer Placeholder 2"/>
          <p:cNvSpPr>
            <a:spLocks noGrp="1"/>
          </p:cNvSpPr>
          <p:nvPr>
            <p:ph type="ftr" sz="quarter" idx="11"/>
          </p:nvPr>
        </p:nvSpPr>
        <p:spPr/>
        <p:txBody>
          <a:bodyPr/>
          <a:lstStyle/>
          <a:p>
            <a:r>
              <a:rPr lang="en-US" smtClean="0"/>
              <a:t>U &amp; P U. Patel Department of Computer Engineering</a:t>
            </a:r>
            <a:endParaRPr lang="en-US" dirty="0"/>
          </a:p>
        </p:txBody>
      </p:sp>
    </p:spTree>
    <p:extLst>
      <p:ext uri="{BB962C8B-B14F-4D97-AF65-F5344CB8AC3E}">
        <p14:creationId xmlns:p14="http://schemas.microsoft.com/office/powerpoint/2010/main" val="20981541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Requirements</a:t>
            </a:r>
            <a:endParaRPr lang="en-IN" dirty="0"/>
          </a:p>
        </p:txBody>
      </p:sp>
      <p:sp>
        <p:nvSpPr>
          <p:cNvPr id="3" name="Content Placeholder 2"/>
          <p:cNvSpPr>
            <a:spLocks noGrp="1"/>
          </p:cNvSpPr>
          <p:nvPr>
            <p:ph idx="1"/>
          </p:nvPr>
        </p:nvSpPr>
        <p:spPr/>
        <p:txBody>
          <a:bodyPr/>
          <a:lstStyle/>
          <a:p>
            <a:r>
              <a:rPr lang="en-IN" dirty="0" smtClean="0"/>
              <a:t>Software Requirements:</a:t>
            </a:r>
          </a:p>
          <a:p>
            <a:pPr lvl="1">
              <a:buFont typeface="Courier New" panose="02070309020205020404" pitchFamily="49" charset="0"/>
              <a:buChar char="o"/>
            </a:pPr>
            <a:r>
              <a:rPr lang="en-IN" dirty="0" smtClean="0"/>
              <a:t> Visual Studios 2013 Ultimate.</a:t>
            </a:r>
            <a:endParaRPr lang="en-IN" dirty="0"/>
          </a:p>
          <a:p>
            <a:pPr lvl="1">
              <a:buFont typeface="Courier New" panose="02070309020205020404" pitchFamily="49" charset="0"/>
              <a:buChar char="o"/>
            </a:pPr>
            <a:r>
              <a:rPr lang="en-IN" dirty="0"/>
              <a:t> </a:t>
            </a:r>
            <a:r>
              <a:rPr lang="en-IN" dirty="0" smtClean="0"/>
              <a:t>.NET Framework 2.5</a:t>
            </a:r>
            <a:endParaRPr lang="en-IN" dirty="0"/>
          </a:p>
          <a:p>
            <a:pPr lvl="1">
              <a:buFont typeface="Courier New" panose="02070309020205020404" pitchFamily="49" charset="0"/>
              <a:buChar char="o"/>
            </a:pPr>
            <a:r>
              <a:rPr lang="en-IN" dirty="0" smtClean="0"/>
              <a:t> MYSQL </a:t>
            </a:r>
            <a:r>
              <a:rPr lang="en-IN" dirty="0"/>
              <a:t>Workbench</a:t>
            </a:r>
            <a:r>
              <a:rPr lang="en-IN" dirty="0" smtClean="0"/>
              <a:t>.</a:t>
            </a:r>
          </a:p>
          <a:p>
            <a:pPr lvl="1">
              <a:buFont typeface="Courier New" panose="02070309020205020404" pitchFamily="49" charset="0"/>
              <a:buChar char="o"/>
            </a:pPr>
            <a:r>
              <a:rPr lang="en-IN" dirty="0" smtClean="0"/>
              <a:t> SMS Portal(Company’s intranet portal).</a:t>
            </a:r>
          </a:p>
          <a:p>
            <a:pPr marL="457200" lvl="1" indent="0">
              <a:buNone/>
            </a:pPr>
            <a:endParaRPr lang="en-IN" dirty="0" smtClean="0"/>
          </a:p>
          <a:p>
            <a:r>
              <a:rPr lang="en-IN" dirty="0"/>
              <a:t>Hardware Specification:</a:t>
            </a:r>
          </a:p>
          <a:p>
            <a:pPr lvl="1">
              <a:buFont typeface="Courier New" panose="02070309020205020404" pitchFamily="49" charset="0"/>
              <a:buChar char="o"/>
            </a:pPr>
            <a:r>
              <a:rPr lang="en-IN" dirty="0" smtClean="0"/>
              <a:t> Windows OS </a:t>
            </a:r>
            <a:r>
              <a:rPr lang="en-IN" dirty="0"/>
              <a:t>64-bit system, </a:t>
            </a:r>
            <a:r>
              <a:rPr lang="en-IN" dirty="0" smtClean="0"/>
              <a:t>8GB RAM, 1TB HDD.</a:t>
            </a:r>
          </a:p>
          <a:p>
            <a:pPr lvl="1">
              <a:buFont typeface="Courier New" panose="02070309020205020404" pitchFamily="49" charset="0"/>
              <a:buChar char="o"/>
            </a:pPr>
            <a:r>
              <a:rPr lang="en-IN" dirty="0" smtClean="0"/>
              <a:t> Azure B+ OS(Linux Based), 64-bit system, 6GB RAM, 1TB HDD.</a:t>
            </a:r>
            <a:endParaRPr lang="en-IN" dirty="0"/>
          </a:p>
          <a:p>
            <a:pPr lvl="1">
              <a:buFont typeface="Courier New" panose="02070309020205020404" pitchFamily="49" charset="0"/>
              <a:buChar char="o"/>
            </a:pPr>
            <a:endParaRPr lang="en-IN" dirty="0"/>
          </a:p>
          <a:p>
            <a:pPr lvl="1">
              <a:buFont typeface="Courier New" panose="02070309020205020404" pitchFamily="49" charset="0"/>
              <a:buChar char="o"/>
            </a:pPr>
            <a:endParaRPr lang="en-IN" dirty="0"/>
          </a:p>
        </p:txBody>
      </p:sp>
      <p:sp>
        <p:nvSpPr>
          <p:cNvPr id="4" name="Date Placeholder 3"/>
          <p:cNvSpPr>
            <a:spLocks noGrp="1"/>
          </p:cNvSpPr>
          <p:nvPr>
            <p:ph type="dt" sz="half" idx="10"/>
          </p:nvPr>
        </p:nvSpPr>
        <p:spPr/>
        <p:txBody>
          <a:bodyPr/>
          <a:lstStyle/>
          <a:p>
            <a:fld id="{6FA0F943-6A01-4EC1-946F-99CA616448AC}" type="datetime3">
              <a:rPr lang="en-US" smtClean="0"/>
              <a:t>22 February 2018</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9</a:t>
            </a:fld>
            <a:endParaRPr lang="en-US" dirty="0"/>
          </a:p>
        </p:txBody>
      </p:sp>
      <p:sp>
        <p:nvSpPr>
          <p:cNvPr id="7" name="Footer Placeholder 6"/>
          <p:cNvSpPr>
            <a:spLocks noGrp="1"/>
          </p:cNvSpPr>
          <p:nvPr>
            <p:ph type="ftr" sz="quarter" idx="11"/>
          </p:nvPr>
        </p:nvSpPr>
        <p:spPr/>
        <p:txBody>
          <a:bodyPr/>
          <a:lstStyle/>
          <a:p>
            <a:r>
              <a:rPr lang="en-US" smtClean="0"/>
              <a:t>U &amp; P U. Patel Department of Computer Engineering</a:t>
            </a:r>
            <a:endParaRPr lang="en-US" dirty="0"/>
          </a:p>
        </p:txBody>
      </p:sp>
    </p:spTree>
    <p:extLst>
      <p:ext uri="{BB962C8B-B14F-4D97-AF65-F5344CB8AC3E}">
        <p14:creationId xmlns:p14="http://schemas.microsoft.com/office/powerpoint/2010/main" val="9275138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384</TotalTime>
  <Words>929</Words>
  <Application>Microsoft Office PowerPoint</Application>
  <PresentationFormat>Widescreen</PresentationFormat>
  <Paragraphs>174</Paragraphs>
  <Slides>20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Courier New</vt:lpstr>
      <vt:lpstr>Times New Roman</vt:lpstr>
      <vt:lpstr>Office Theme</vt:lpstr>
      <vt:lpstr>“Business Process Automation” (BPA)</vt:lpstr>
      <vt:lpstr>Contents</vt:lpstr>
      <vt:lpstr>What is BPA</vt:lpstr>
      <vt:lpstr>About BPA</vt:lpstr>
      <vt:lpstr>Need for BPA</vt:lpstr>
      <vt:lpstr>Project Plan</vt:lpstr>
      <vt:lpstr>Project Plan Cont.</vt:lpstr>
      <vt:lpstr>Project Plan Cont.</vt:lpstr>
      <vt:lpstr>Requirements</vt:lpstr>
      <vt:lpstr>Functional Requirements*</vt:lpstr>
      <vt:lpstr>Non - Functional Requirements</vt:lpstr>
      <vt:lpstr>Use Case* </vt:lpstr>
      <vt:lpstr>Class Diagram* Shortened</vt:lpstr>
      <vt:lpstr>Class Diagram* Extended</vt:lpstr>
      <vt:lpstr>Activity Diagram*</vt:lpstr>
      <vt:lpstr>ER Diagram* Shortened</vt:lpstr>
      <vt:lpstr>ER Diagram* Extended</vt:lpstr>
      <vt:lpstr>Conclusion</vt:lpstr>
      <vt:lpstr>Bibliography</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Ronak</dc:creator>
  <cp:lastModifiedBy>Varsh Patel</cp:lastModifiedBy>
  <cp:revision>60</cp:revision>
  <dcterms:created xsi:type="dcterms:W3CDTF">2016-02-13T05:22:47Z</dcterms:created>
  <dcterms:modified xsi:type="dcterms:W3CDTF">2018-02-22T01:59:39Z</dcterms:modified>
</cp:coreProperties>
</file>